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sldIdLst>
    <p:sldId id="259" r:id="rId2"/>
    <p:sldId id="356" r:id="rId3"/>
    <p:sldId id="358" r:id="rId4"/>
    <p:sldId id="326" r:id="rId5"/>
    <p:sldId id="261" r:id="rId6"/>
    <p:sldId id="264" r:id="rId7"/>
    <p:sldId id="338" r:id="rId8"/>
    <p:sldId id="263" r:id="rId9"/>
    <p:sldId id="339" r:id="rId10"/>
    <p:sldId id="399" r:id="rId11"/>
    <p:sldId id="327" r:id="rId12"/>
    <p:sldId id="265" r:id="rId13"/>
    <p:sldId id="329" r:id="rId14"/>
    <p:sldId id="267" r:id="rId15"/>
    <p:sldId id="357" r:id="rId16"/>
    <p:sldId id="341" r:id="rId17"/>
    <p:sldId id="271" r:id="rId18"/>
    <p:sldId id="340" r:id="rId19"/>
    <p:sldId id="272" r:id="rId20"/>
    <p:sldId id="328" r:id="rId21"/>
    <p:sldId id="342" r:id="rId22"/>
    <p:sldId id="275" r:id="rId23"/>
    <p:sldId id="276" r:id="rId24"/>
    <p:sldId id="331" r:id="rId25"/>
    <p:sldId id="332" r:id="rId26"/>
    <p:sldId id="352" r:id="rId27"/>
    <p:sldId id="330" r:id="rId28"/>
    <p:sldId id="333" r:id="rId29"/>
    <p:sldId id="334" r:id="rId30"/>
    <p:sldId id="335" r:id="rId31"/>
    <p:sldId id="336" r:id="rId32"/>
    <p:sldId id="337" r:id="rId33"/>
    <p:sldId id="344" r:id="rId34"/>
    <p:sldId id="348" r:id="rId35"/>
    <p:sldId id="354" r:id="rId36"/>
    <p:sldId id="345" r:id="rId37"/>
    <p:sldId id="350" r:id="rId38"/>
    <p:sldId id="280" r:id="rId39"/>
    <p:sldId id="355" r:id="rId40"/>
    <p:sldId id="398" r:id="rId41"/>
    <p:sldId id="383" r:id="rId42"/>
    <p:sldId id="378" r:id="rId43"/>
    <p:sldId id="379" r:id="rId44"/>
    <p:sldId id="380" r:id="rId45"/>
    <p:sldId id="373" r:id="rId46"/>
    <p:sldId id="369" r:id="rId47"/>
    <p:sldId id="370" r:id="rId48"/>
    <p:sldId id="371" r:id="rId49"/>
    <p:sldId id="372" r:id="rId50"/>
    <p:sldId id="377" r:id="rId51"/>
    <p:sldId id="384" r:id="rId52"/>
    <p:sldId id="381" r:id="rId53"/>
    <p:sldId id="296" r:id="rId54"/>
    <p:sldId id="298" r:id="rId55"/>
    <p:sldId id="299" r:id="rId56"/>
    <p:sldId id="300" r:id="rId57"/>
    <p:sldId id="314" r:id="rId58"/>
    <p:sldId id="315" r:id="rId59"/>
    <p:sldId id="385" r:id="rId60"/>
    <p:sldId id="386" r:id="rId61"/>
    <p:sldId id="316" r:id="rId62"/>
    <p:sldId id="317" r:id="rId63"/>
    <p:sldId id="320" r:id="rId64"/>
    <p:sldId id="347" r:id="rId65"/>
    <p:sldId id="318" r:id="rId66"/>
    <p:sldId id="365" r:id="rId67"/>
    <p:sldId id="364" r:id="rId68"/>
    <p:sldId id="387" r:id="rId69"/>
    <p:sldId id="388" r:id="rId70"/>
    <p:sldId id="389" r:id="rId71"/>
    <p:sldId id="321" r:id="rId72"/>
    <p:sldId id="390" r:id="rId73"/>
    <p:sldId id="322" r:id="rId74"/>
    <p:sldId id="362" r:id="rId75"/>
    <p:sldId id="363" r:id="rId76"/>
    <p:sldId id="391" r:id="rId77"/>
    <p:sldId id="297" r:id="rId78"/>
    <p:sldId id="360" r:id="rId79"/>
    <p:sldId id="392" r:id="rId80"/>
    <p:sldId id="393" r:id="rId81"/>
    <p:sldId id="323" r:id="rId82"/>
    <p:sldId id="394" r:id="rId83"/>
    <p:sldId id="395" r:id="rId84"/>
    <p:sldId id="359" r:id="rId85"/>
    <p:sldId id="361" r:id="rId86"/>
    <p:sldId id="396" r:id="rId87"/>
    <p:sldId id="397" r:id="rId8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panose="02020603050405020304" pitchFamily="18" charset="0"/>
        <a:ea typeface="+mn-ea"/>
        <a:cs typeface="+mn-cs"/>
      </a:defRPr>
    </a:lvl5pPr>
    <a:lvl6pPr marL="2286000" algn="l" defTabSz="914400" rtl="0" eaLnBrk="1" latinLnBrk="0" hangingPunct="1">
      <a:defRPr sz="2400" kern="1200">
        <a:solidFill>
          <a:schemeClr val="tx1"/>
        </a:solidFill>
        <a:latin typeface="Times" panose="02020603050405020304" pitchFamily="18" charset="0"/>
        <a:ea typeface="+mn-ea"/>
        <a:cs typeface="+mn-cs"/>
      </a:defRPr>
    </a:lvl6pPr>
    <a:lvl7pPr marL="2743200" algn="l" defTabSz="914400" rtl="0" eaLnBrk="1" latinLnBrk="0" hangingPunct="1">
      <a:defRPr sz="2400" kern="1200">
        <a:solidFill>
          <a:schemeClr val="tx1"/>
        </a:solidFill>
        <a:latin typeface="Times" panose="02020603050405020304" pitchFamily="18" charset="0"/>
        <a:ea typeface="+mn-ea"/>
        <a:cs typeface="+mn-cs"/>
      </a:defRPr>
    </a:lvl7pPr>
    <a:lvl8pPr marL="3200400" algn="l" defTabSz="914400" rtl="0" eaLnBrk="1" latinLnBrk="0" hangingPunct="1">
      <a:defRPr sz="2400" kern="1200">
        <a:solidFill>
          <a:schemeClr val="tx1"/>
        </a:solidFill>
        <a:latin typeface="Times" panose="02020603050405020304" pitchFamily="18" charset="0"/>
        <a:ea typeface="+mn-ea"/>
        <a:cs typeface="+mn-cs"/>
      </a:defRPr>
    </a:lvl8pPr>
    <a:lvl9pPr marL="3657600" algn="l" defTabSz="914400" rtl="0" eaLnBrk="1" latinLnBrk="0" hangingPunct="1">
      <a:defRPr sz="2400" kern="1200">
        <a:solidFill>
          <a:schemeClr val="tx1"/>
        </a:solidFill>
        <a:latin typeface="Times" panose="02020603050405020304" pitchFamily="18" charset="0"/>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CC"/>
    <a:srgbClr val="55B4C4"/>
    <a:srgbClr val="72BDCC"/>
    <a:srgbClr val="FFFFFF"/>
    <a:srgbClr val="35261F"/>
    <a:srgbClr val="2FB0DC"/>
    <a:srgbClr val="66B134"/>
    <a:srgbClr val="0076B8"/>
    <a:srgbClr val="008B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2787"/>
    <p:restoredTop sz="90929"/>
  </p:normalViewPr>
  <p:slideViewPr>
    <p:cSldViewPr snapToGrid="0" showGuides="1">
      <p:cViewPr varScale="1">
        <p:scale>
          <a:sx n="61" d="100"/>
          <a:sy n="61" d="100"/>
        </p:scale>
        <p:origin x="780" y="56"/>
      </p:cViewPr>
      <p:guideLst>
        <p:guide orient="horz" pos="2137"/>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panose="02010600030101010101" pitchFamily="2" charset="-122"/>
              </a:defRPr>
            </a:lvl1pPr>
          </a:lstStyle>
          <a:p>
            <a:pPr>
              <a:defRPr/>
            </a:pPr>
            <a:endParaRPr lang="en-US" altLang="zh-CN"/>
          </a:p>
        </p:txBody>
      </p:sp>
      <p:sp>
        <p:nvSpPr>
          <p:cNvPr id="106499" name="Rectangle 3"/>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06501" name="Rectangle 5"/>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06502" name="Rectangle 6"/>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panose="02010600030101010101" pitchFamily="2" charset="-122"/>
              </a:defRPr>
            </a:lvl1pPr>
          </a:lstStyle>
          <a:p>
            <a:pPr>
              <a:defRPr/>
            </a:pPr>
            <a:endParaRPr lang="en-US" altLang="zh-CN"/>
          </a:p>
        </p:txBody>
      </p:sp>
      <p:sp>
        <p:nvSpPr>
          <p:cNvPr id="106503" name="Rectangle 7"/>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panose="02010600030101010101" pitchFamily="2" charset="-122"/>
              </a:defRPr>
            </a:lvl1pPr>
          </a:lstStyle>
          <a:p>
            <a:pPr>
              <a:defRPr/>
            </a:pPr>
            <a:fld id="{12A9577B-425A-43EA-800C-F67D4758EBEA}"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panose="02020603050405020304"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026C3125-2392-44B5-9745-490D0022A842}" type="slidenum">
              <a:rPr lang="en-US" altLang="zh-CN" sz="1200" smtClean="0"/>
              <a:pPr/>
              <a:t>1</a:t>
            </a:fld>
            <a:endParaRPr lang="en-US" altLang="zh-CN" sz="1200"/>
          </a:p>
        </p:txBody>
      </p:sp>
      <p:sp>
        <p:nvSpPr>
          <p:cNvPr id="4099" name="Rectangle 2"/>
          <p:cNvSpPr>
            <a:spLocks noGrp="1" noRot="1" noChangeAspect="1" noChangeArrowheads="1" noTextEdit="1"/>
          </p:cNvSpPr>
          <p:nvPr>
            <p:ph type="sldImg"/>
          </p:nvPr>
        </p:nvSpPr>
        <p:spPr>
          <a:ln/>
        </p:spPr>
      </p:sp>
      <p:sp>
        <p:nvSpPr>
          <p:cNvPr id="410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8EACCA53-B475-4D73-93AC-13027C43A33D}" type="slidenum">
              <a:rPr lang="en-US" altLang="zh-CN" sz="1200" smtClean="0"/>
              <a:pPr/>
              <a:t>19</a:t>
            </a:fld>
            <a:endParaRPr lang="en-US" altLang="zh-CN" sz="1200"/>
          </a:p>
        </p:txBody>
      </p:sp>
      <p:sp>
        <p:nvSpPr>
          <p:cNvPr id="29699" name="Rectangle 2"/>
          <p:cNvSpPr>
            <a:spLocks noGrp="1" noRot="1" noChangeAspect="1" noChangeArrowheads="1" noTextEdit="1"/>
          </p:cNvSpPr>
          <p:nvPr>
            <p:ph type="sldImg"/>
          </p:nvPr>
        </p:nvSpPr>
        <p:spPr>
          <a:ln/>
        </p:spPr>
      </p:sp>
      <p:sp>
        <p:nvSpPr>
          <p:cNvPr id="2970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ED0610EC-C6BE-4927-A002-1A02714BCA98}" type="slidenum">
              <a:rPr lang="en-US" altLang="zh-CN" sz="1200" smtClean="0"/>
              <a:pPr/>
              <a:t>22</a:t>
            </a:fld>
            <a:endParaRPr lang="en-US" altLang="zh-CN" sz="120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051685A8-8359-43A6-B280-1FE6FB799E6F}" type="slidenum">
              <a:rPr lang="en-US" altLang="zh-CN" sz="1200" smtClean="0"/>
              <a:pPr/>
              <a:t>23</a:t>
            </a:fld>
            <a:endParaRPr lang="en-US" altLang="zh-CN" sz="120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DF94B47B-04F9-4718-916B-A32488020643}" type="slidenum">
              <a:rPr lang="en-US" altLang="zh-CN" sz="1200" smtClean="0"/>
              <a:pPr/>
              <a:t>26</a:t>
            </a:fld>
            <a:endParaRPr lang="en-US" altLang="zh-CN"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5646F787-8AD8-4BD1-A665-78337CA6F23D}" type="slidenum">
              <a:rPr lang="en-US" altLang="zh-CN" sz="1200" smtClean="0"/>
              <a:pPr/>
              <a:t>36</a:t>
            </a:fld>
            <a:endParaRPr lang="en-US" altLang="zh-CN" sz="1200"/>
          </a:p>
        </p:txBody>
      </p:sp>
      <p:sp>
        <p:nvSpPr>
          <p:cNvPr id="53251" name="Rectangle 2"/>
          <p:cNvSpPr>
            <a:spLocks noGrp="1" noRot="1" noChangeAspect="1" noChangeArrowheads="1" noTextEdit="1"/>
          </p:cNvSpPr>
          <p:nvPr>
            <p:ph type="sldImg"/>
          </p:nvPr>
        </p:nvSpPr>
        <p:spPr>
          <a:ln/>
        </p:spPr>
      </p:sp>
      <p:sp>
        <p:nvSpPr>
          <p:cNvPr id="5325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726A5006-8FDC-43C9-B58B-7BDAF47FE133}" type="slidenum">
              <a:rPr lang="en-US" altLang="zh-CN" sz="1200" smtClean="0"/>
              <a:pPr/>
              <a:t>38</a:t>
            </a:fld>
            <a:endParaRPr lang="en-US" altLang="zh-CN" sz="120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7E5CC9D7-932A-4AF0-9D4E-4B43C051AEE7}" type="slidenum">
              <a:rPr lang="en-US" altLang="zh-CN" sz="1200" smtClean="0"/>
              <a:pPr/>
              <a:t>39</a:t>
            </a:fld>
            <a:endParaRPr lang="en-US" altLang="zh-CN" sz="120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A07B8C6-1EC6-934A-8BDA-AB309C6D63E5}" type="slidenum">
              <a:rPr lang="en-US" altLang="en-US"/>
              <a:pPr/>
              <a:t>42</a:t>
            </a:fld>
            <a:endParaRPr lang="en-US" altLang="en-US"/>
          </a:p>
        </p:txBody>
      </p:sp>
      <p:sp>
        <p:nvSpPr>
          <p:cNvPr id="211970" name="Rectangle 2"/>
          <p:cNvSpPr>
            <a:spLocks noGrp="1" noRot="1" noChangeAspect="1" noChangeArrowheads="1" noTextEdit="1"/>
          </p:cNvSpPr>
          <p:nvPr>
            <p:ph type="sldImg"/>
          </p:nvPr>
        </p:nvSpPr>
        <p:spPr>
          <a:ln/>
        </p:spPr>
      </p:sp>
      <p:sp>
        <p:nvSpPr>
          <p:cNvPr id="21197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5722651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2170AB3-A81A-974B-B648-A2FD4E3457A4}" type="slidenum">
              <a:rPr lang="en-US" altLang="en-US"/>
              <a:pPr/>
              <a:t>43</a:t>
            </a:fld>
            <a:endParaRPr lang="en-US" altLang="en-US"/>
          </a:p>
        </p:txBody>
      </p:sp>
      <p:sp>
        <p:nvSpPr>
          <p:cNvPr id="268290" name="Rectangle 2"/>
          <p:cNvSpPr>
            <a:spLocks noGrp="1" noRot="1" noChangeAspect="1" noChangeArrowheads="1" noTextEdit="1"/>
          </p:cNvSpPr>
          <p:nvPr>
            <p:ph type="sldImg"/>
          </p:nvPr>
        </p:nvSpPr>
        <p:spPr>
          <a:ln/>
        </p:spPr>
      </p:sp>
      <p:sp>
        <p:nvSpPr>
          <p:cNvPr id="26829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12935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dirty="0"/>
              <a:t>Biotin: vitamin B7</a:t>
            </a:r>
          </a:p>
          <a:p>
            <a:r>
              <a:rPr lang="en-US" dirty="0"/>
              <a:t>Streptavidin</a:t>
            </a:r>
          </a:p>
        </p:txBody>
      </p:sp>
      <p:sp>
        <p:nvSpPr>
          <p:cNvPr id="4" name="Slide Number Placeholder 3"/>
          <p:cNvSpPr>
            <a:spLocks noGrp="1"/>
          </p:cNvSpPr>
          <p:nvPr>
            <p:ph type="sldNum" sz="quarter" idx="10"/>
          </p:nvPr>
        </p:nvSpPr>
        <p:spPr/>
        <p:txBody>
          <a:bodyPr/>
          <a:lstStyle/>
          <a:p>
            <a:fld id="{B00BD568-E817-BF43-9653-F60044D1B836}" type="slidenum">
              <a:rPr lang="en-US" smtClean="0"/>
              <a:t>44</a:t>
            </a:fld>
            <a:endParaRPr lang="en-US"/>
          </a:p>
        </p:txBody>
      </p:sp>
    </p:spTree>
    <p:extLst>
      <p:ext uri="{BB962C8B-B14F-4D97-AF65-F5344CB8AC3E}">
        <p14:creationId xmlns:p14="http://schemas.microsoft.com/office/powerpoint/2010/main" val="641046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pPr>
              <a:defRPr/>
            </a:pPr>
            <a:fld id="{12A9577B-425A-43EA-800C-F67D4758EBEA}" type="slidenum">
              <a:rPr lang="en-US" altLang="zh-CN" smtClean="0"/>
              <a:pPr>
                <a:defRPr/>
              </a:pPr>
              <a:t>3</a:t>
            </a:fld>
            <a:endParaRPr lang="en-US" altLang="zh-CN"/>
          </a:p>
        </p:txBody>
      </p:sp>
    </p:spTree>
    <p:extLst>
      <p:ext uri="{BB962C8B-B14F-4D97-AF65-F5344CB8AC3E}">
        <p14:creationId xmlns:p14="http://schemas.microsoft.com/office/powerpoint/2010/main" val="28790641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430A901-2EF0-DA48-BC1F-C6EB947308AD}" type="slidenum">
              <a:rPr lang="en-US" altLang="en-US"/>
              <a:pPr/>
              <a:t>45</a:t>
            </a:fld>
            <a:endParaRPr lang="en-US" altLang="en-US"/>
          </a:p>
        </p:txBody>
      </p:sp>
      <p:sp>
        <p:nvSpPr>
          <p:cNvPr id="216066" name="Rectangle 2"/>
          <p:cNvSpPr>
            <a:spLocks noGrp="1" noRot="1" noChangeAspect="1" noChangeArrowheads="1" noTextEdit="1"/>
          </p:cNvSpPr>
          <p:nvPr>
            <p:ph type="sldImg"/>
          </p:nvPr>
        </p:nvSpPr>
        <p:spPr>
          <a:ln/>
        </p:spPr>
      </p:sp>
      <p:sp>
        <p:nvSpPr>
          <p:cNvPr id="21606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4219901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0BD568-E817-BF43-9653-F60044D1B836}" type="slidenum">
              <a:rPr lang="en-US" smtClean="0"/>
              <a:t>48</a:t>
            </a:fld>
            <a:endParaRPr lang="en-US"/>
          </a:p>
        </p:txBody>
      </p:sp>
    </p:spTree>
    <p:extLst>
      <p:ext uri="{BB962C8B-B14F-4D97-AF65-F5344CB8AC3E}">
        <p14:creationId xmlns:p14="http://schemas.microsoft.com/office/powerpoint/2010/main" val="24919423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2F0C79E-4B4C-2244-9777-816809D87BCC}" type="slidenum">
              <a:rPr lang="en-US" smtClean="0"/>
              <a:t>49</a:t>
            </a:fld>
            <a:endParaRPr lang="en-US"/>
          </a:p>
        </p:txBody>
      </p:sp>
    </p:spTree>
    <p:extLst>
      <p:ext uri="{BB962C8B-B14F-4D97-AF65-F5344CB8AC3E}">
        <p14:creationId xmlns:p14="http://schemas.microsoft.com/office/powerpoint/2010/main" val="20536246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8E2679-F832-C943-A13B-1A117928BDA3}" type="slidenum">
              <a:rPr lang="en-US" altLang="en-US"/>
              <a:pPr/>
              <a:t>50</a:t>
            </a:fld>
            <a:endParaRPr lang="en-US" altLang="en-US"/>
          </a:p>
        </p:txBody>
      </p:sp>
      <p:sp>
        <p:nvSpPr>
          <p:cNvPr id="217090" name="Rectangle 2"/>
          <p:cNvSpPr>
            <a:spLocks noGrp="1" noRot="1" noChangeAspect="1" noChangeArrowheads="1" noTextEdit="1"/>
          </p:cNvSpPr>
          <p:nvPr>
            <p:ph type="sldImg"/>
          </p:nvPr>
        </p:nvSpPr>
        <p:spPr>
          <a:ln/>
        </p:spPr>
      </p:sp>
      <p:sp>
        <p:nvSpPr>
          <p:cNvPr id="21709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0240762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7E479-1E77-DC4F-9EDA-257E3D581D27}" type="slidenum">
              <a:rPr lang="en-US" altLang="en-US"/>
              <a:pPr/>
              <a:t>53</a:t>
            </a:fld>
            <a:endParaRPr lang="en-US" alt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471703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16F02-DE5C-4940-B78B-02DEE9B54633}" type="slidenum">
              <a:rPr lang="en-US" altLang="en-US"/>
              <a:pPr/>
              <a:t>54</a:t>
            </a:fld>
            <a:endParaRPr lang="en-US" alt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0632825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16F02-DE5C-4940-B78B-02DEE9B54633}" type="slidenum">
              <a:rPr lang="en-US" altLang="en-US"/>
              <a:pPr/>
              <a:t>55</a:t>
            </a:fld>
            <a:endParaRPr lang="en-US" alt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22985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16F02-DE5C-4940-B78B-02DEE9B54633}" type="slidenum">
              <a:rPr lang="en-US" altLang="en-US"/>
              <a:pPr/>
              <a:t>56</a:t>
            </a:fld>
            <a:endParaRPr lang="en-US" alt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1456156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816F02-DE5C-4940-B78B-02DEE9B54633}" type="slidenum">
              <a:rPr lang="en-US" altLang="en-US"/>
              <a:pPr/>
              <a:t>57</a:t>
            </a:fld>
            <a:endParaRPr lang="en-US" alt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4807702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396818D-AD8C-DF4F-9DB2-07A8C43C881B}" type="slidenum">
              <a:rPr lang="en-US" altLang="en-US"/>
              <a:pPr/>
              <a:t>60</a:t>
            </a:fld>
            <a:endParaRPr lang="en-US" altLang="en-US"/>
          </a:p>
        </p:txBody>
      </p:sp>
      <p:sp>
        <p:nvSpPr>
          <p:cNvPr id="222210" name="Rectangle 2"/>
          <p:cNvSpPr>
            <a:spLocks noGrp="1" noRot="1" noChangeAspect="1" noChangeArrowheads="1" noTextEdit="1"/>
          </p:cNvSpPr>
          <p:nvPr>
            <p:ph type="sldImg"/>
          </p:nvPr>
        </p:nvSpPr>
        <p:spPr>
          <a:ln/>
        </p:spPr>
      </p:sp>
      <p:sp>
        <p:nvSpPr>
          <p:cNvPr id="222211"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80973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E7792B3D-DD20-40D8-B4EF-FC524AF4F52C}" type="slidenum">
              <a:rPr lang="en-US" altLang="zh-CN" sz="1200" smtClean="0"/>
              <a:pPr/>
              <a:t>5</a:t>
            </a:fld>
            <a:endParaRPr lang="en-US" altLang="zh-CN" sz="1200"/>
          </a:p>
        </p:txBody>
      </p:sp>
      <p:sp>
        <p:nvSpPr>
          <p:cNvPr id="7171" name="Rectangle 2"/>
          <p:cNvSpPr>
            <a:spLocks noGrp="1" noRot="1" noChangeAspect="1" noChangeArrowheads="1" noTextEdit="1"/>
          </p:cNvSpPr>
          <p:nvPr>
            <p:ph type="sldImg"/>
          </p:nvPr>
        </p:nvSpPr>
        <p:spPr>
          <a:ln/>
        </p:spPr>
      </p:sp>
      <p:sp>
        <p:nvSpPr>
          <p:cNvPr id="717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7E479-1E77-DC4F-9EDA-257E3D581D27}" type="slidenum">
              <a:rPr lang="en-US" altLang="en-US"/>
              <a:pPr/>
              <a:t>61</a:t>
            </a:fld>
            <a:endParaRPr lang="en-US" alt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860166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53BDBB-A397-F146-AB7A-5AEAD997BB13}" type="slidenum">
              <a:rPr lang="en-US" altLang="en-US"/>
              <a:pPr/>
              <a:t>62</a:t>
            </a:fld>
            <a:endParaRPr lang="en-US" altLang="en-US"/>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67922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C56AE6-7E9F-124B-9285-B7236B4B6A22}" type="slidenum">
              <a:rPr lang="en-US" altLang="en-US"/>
              <a:pPr/>
              <a:t>63</a:t>
            </a:fld>
            <a:endParaRPr lang="en-US" alt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3035563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A3E3A56-872C-234C-AF91-C6163D6DF6D2}" type="slidenum">
              <a:rPr lang="en-US" altLang="en-US"/>
              <a:pPr/>
              <a:t>64</a:t>
            </a:fld>
            <a:endParaRPr lang="en-US" altLang="en-US"/>
          </a:p>
        </p:txBody>
      </p:sp>
      <p:sp>
        <p:nvSpPr>
          <p:cNvPr id="234498" name="Rectangle 2"/>
          <p:cNvSpPr>
            <a:spLocks noGrp="1" noRot="1" noChangeAspect="1" noChangeArrowheads="1" noTextEdit="1"/>
          </p:cNvSpPr>
          <p:nvPr>
            <p:ph type="sldImg"/>
          </p:nvPr>
        </p:nvSpPr>
        <p:spPr>
          <a:ln/>
        </p:spPr>
      </p:sp>
      <p:sp>
        <p:nvSpPr>
          <p:cNvPr id="23449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93825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928200-250B-494D-A722-62036821148C}" type="slidenum">
              <a:rPr lang="en-US" smtClean="0"/>
              <a:t>65</a:t>
            </a:fld>
            <a:endParaRPr lang="en-US"/>
          </a:p>
        </p:txBody>
      </p:sp>
    </p:spTree>
    <p:extLst>
      <p:ext uri="{BB962C8B-B14F-4D97-AF65-F5344CB8AC3E}">
        <p14:creationId xmlns:p14="http://schemas.microsoft.com/office/powerpoint/2010/main" val="13171134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C56AE6-7E9F-124B-9285-B7236B4B6A22}" type="slidenum">
              <a:rPr lang="en-US" altLang="en-US"/>
              <a:pPr/>
              <a:t>67</a:t>
            </a:fld>
            <a:endParaRPr lang="en-US" altLang="en-US"/>
          </a:p>
        </p:txBody>
      </p:sp>
      <p:sp>
        <p:nvSpPr>
          <p:cNvPr id="231426" name="Rectangle 2"/>
          <p:cNvSpPr>
            <a:spLocks noGrp="1" noRot="1" noChangeAspect="1" noChangeArrowheads="1" noTextEdit="1"/>
          </p:cNvSpPr>
          <p:nvPr>
            <p:ph type="sldImg"/>
          </p:nvPr>
        </p:nvSpPr>
        <p:spPr>
          <a:ln/>
        </p:spPr>
      </p:sp>
      <p:sp>
        <p:nvSpPr>
          <p:cNvPr id="23142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33147528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53BDBB-A397-F146-AB7A-5AEAD997BB13}" type="slidenum">
              <a:rPr lang="en-US" altLang="en-US"/>
              <a:pPr/>
              <a:t>69</a:t>
            </a:fld>
            <a:endParaRPr lang="en-US" altLang="en-US"/>
          </a:p>
        </p:txBody>
      </p:sp>
      <p:sp>
        <p:nvSpPr>
          <p:cNvPr id="229378" name="Rectangle 2"/>
          <p:cNvSpPr>
            <a:spLocks noGrp="1" noRot="1" noChangeAspect="1" noChangeArrowheads="1" noTextEdit="1"/>
          </p:cNvSpPr>
          <p:nvPr>
            <p:ph type="sldImg"/>
          </p:nvPr>
        </p:nvSpPr>
        <p:spPr>
          <a:ln/>
        </p:spPr>
      </p:sp>
      <p:sp>
        <p:nvSpPr>
          <p:cNvPr id="22937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46513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7E479-1E77-DC4F-9EDA-257E3D581D27}" type="slidenum">
              <a:rPr lang="en-US" altLang="en-US"/>
              <a:pPr/>
              <a:t>70</a:t>
            </a:fld>
            <a:endParaRPr lang="en-US" alt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08623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AF43DD-7CDF-6A46-849A-1CF8DB2F2EF1}" type="slidenum">
              <a:rPr lang="en-US" altLang="en-US"/>
              <a:pPr/>
              <a:t>71</a:t>
            </a:fld>
            <a:endParaRPr lang="en-US" altLang="en-US"/>
          </a:p>
        </p:txBody>
      </p:sp>
      <p:sp>
        <p:nvSpPr>
          <p:cNvPr id="230402" name="Rectangle 2"/>
          <p:cNvSpPr>
            <a:spLocks noGrp="1" noRot="1" noChangeAspect="1" noChangeArrowheads="1" noTextEdit="1"/>
          </p:cNvSpPr>
          <p:nvPr>
            <p:ph type="sldImg"/>
          </p:nvPr>
        </p:nvSpPr>
        <p:spPr>
          <a:ln/>
        </p:spPr>
      </p:sp>
      <p:sp>
        <p:nvSpPr>
          <p:cNvPr id="23040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95307231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7E479-1E77-DC4F-9EDA-257E3D581D27}" type="slidenum">
              <a:rPr lang="en-US" altLang="en-US"/>
              <a:pPr/>
              <a:t>72</a:t>
            </a:fld>
            <a:endParaRPr lang="en-US" alt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342431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4CD75A5D-86D2-4A2E-8687-3133447B41B1}" type="slidenum">
              <a:rPr lang="en-US" altLang="zh-CN" sz="1200" smtClean="0"/>
              <a:pPr/>
              <a:t>6</a:t>
            </a:fld>
            <a:endParaRPr lang="en-US" altLang="zh-CN" sz="1200"/>
          </a:p>
        </p:txBody>
      </p:sp>
      <p:sp>
        <p:nvSpPr>
          <p:cNvPr id="9219" name="Rectangle 2"/>
          <p:cNvSpPr>
            <a:spLocks noGrp="1" noRot="1" noChangeAspect="1" noChangeArrowheads="1" noTextEdit="1"/>
          </p:cNvSpPr>
          <p:nvPr>
            <p:ph type="sldImg"/>
          </p:nvPr>
        </p:nvSpPr>
        <p:spPr>
          <a:ln/>
        </p:spPr>
      </p:sp>
      <p:sp>
        <p:nvSpPr>
          <p:cNvPr id="9220"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EDCD69-A560-CE41-9762-83971C1A37A9}" type="slidenum">
              <a:rPr lang="en-US" altLang="en-US"/>
              <a:pPr/>
              <a:t>73</a:t>
            </a:fld>
            <a:endParaRPr lang="en-US" altLang="en-US"/>
          </a:p>
        </p:txBody>
      </p:sp>
      <p:sp>
        <p:nvSpPr>
          <p:cNvPr id="236546" name="Rectangle 2"/>
          <p:cNvSpPr>
            <a:spLocks noGrp="1" noRot="1" noChangeAspect="1" noChangeArrowheads="1" noTextEdit="1"/>
          </p:cNvSpPr>
          <p:nvPr>
            <p:ph type="sldImg"/>
          </p:nvPr>
        </p:nvSpPr>
        <p:spPr>
          <a:ln/>
        </p:spPr>
      </p:sp>
      <p:sp>
        <p:nvSpPr>
          <p:cNvPr id="236547" name="Rectangle 3"/>
          <p:cNvSpPr>
            <a:spLocks noGrp="1" noChangeArrowheads="1"/>
          </p:cNvSpPr>
          <p:nvPr>
            <p:ph type="body" idx="1"/>
          </p:nvPr>
        </p:nvSpPr>
        <p:spPr/>
        <p:txBody>
          <a:bodyPr/>
          <a:lstStyle/>
          <a:p>
            <a:r>
              <a:rPr lang="en-US" altLang="en-US" dirty="0"/>
              <a:t>Glutamate</a:t>
            </a:r>
          </a:p>
          <a:p>
            <a:r>
              <a:rPr lang="en-US" altLang="en-US" dirty="0"/>
              <a:t>Glutamine</a:t>
            </a:r>
          </a:p>
          <a:p>
            <a:r>
              <a:rPr lang="en-US" altLang="en-US" dirty="0"/>
              <a:t>His</a:t>
            </a:r>
            <a:r>
              <a:rPr lang="en-US" altLang="en-US" baseline="0" dirty="0"/>
              <a:t> and N5 </a:t>
            </a:r>
            <a:r>
              <a:rPr lang="en-US" altLang="en-US" baseline="0" dirty="0" err="1"/>
              <a:t>formimino</a:t>
            </a:r>
            <a:r>
              <a:rPr lang="en-US" altLang="en-US" baseline="0" dirty="0"/>
              <a:t> H4 folate</a:t>
            </a:r>
            <a:endParaRPr lang="en-US" altLang="en-US" dirty="0"/>
          </a:p>
        </p:txBody>
      </p:sp>
    </p:spTree>
    <p:extLst>
      <p:ext uri="{BB962C8B-B14F-4D97-AF65-F5344CB8AC3E}">
        <p14:creationId xmlns:p14="http://schemas.microsoft.com/office/powerpoint/2010/main" val="24414437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7E479-1E77-DC4F-9EDA-257E3D581D27}" type="slidenum">
              <a:rPr lang="en-US" altLang="en-US"/>
              <a:pPr/>
              <a:t>74</a:t>
            </a:fld>
            <a:endParaRPr lang="en-US" alt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28318715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7E479-1E77-DC4F-9EDA-257E3D581D27}" type="slidenum">
              <a:rPr lang="en-US" altLang="en-US"/>
              <a:pPr/>
              <a:t>76</a:t>
            </a:fld>
            <a:endParaRPr lang="en-US" alt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07289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F14135D7-9FEE-487A-B33F-FEAA89BE5A86}" type="slidenum">
              <a:rPr lang="en-US" altLang="en-US" sz="1200" smtClean="0"/>
              <a:pPr/>
              <a:t>78</a:t>
            </a:fld>
            <a:endParaRPr lang="en-US" altLang="en-US" sz="120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36760365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887E479-1E77-DC4F-9EDA-257E3D581D27}" type="slidenum">
              <a:rPr lang="en-US" altLang="en-US"/>
              <a:pPr/>
              <a:t>82</a:t>
            </a:fld>
            <a:endParaRPr lang="en-US" altLang="en-US"/>
          </a:p>
        </p:txBody>
      </p:sp>
      <p:sp>
        <p:nvSpPr>
          <p:cNvPr id="209922" name="Rectangle 2"/>
          <p:cNvSpPr>
            <a:spLocks noGrp="1" noRot="1" noChangeAspect="1" noChangeArrowheads="1" noTextEdit="1"/>
          </p:cNvSpPr>
          <p:nvPr>
            <p:ph type="sldImg"/>
          </p:nvPr>
        </p:nvSpPr>
        <p:spPr>
          <a:ln/>
        </p:spPr>
      </p:sp>
      <p:sp>
        <p:nvSpPr>
          <p:cNvPr id="2099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8418605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a:t>
            </a:r>
            <a:r>
              <a:rPr lang="en-US" baseline="0"/>
              <a:t> in liver</a:t>
            </a:r>
            <a:endParaRPr lang="en-US"/>
          </a:p>
        </p:txBody>
      </p:sp>
      <p:sp>
        <p:nvSpPr>
          <p:cNvPr id="4" name="Slide Number Placeholder 3"/>
          <p:cNvSpPr>
            <a:spLocks noGrp="1"/>
          </p:cNvSpPr>
          <p:nvPr>
            <p:ph type="sldNum" sz="quarter" idx="10"/>
          </p:nvPr>
        </p:nvSpPr>
        <p:spPr/>
        <p:txBody>
          <a:bodyPr/>
          <a:lstStyle/>
          <a:p>
            <a:fld id="{B00BD568-E817-BF43-9653-F60044D1B836}" type="slidenum">
              <a:rPr lang="en-US" smtClean="0"/>
              <a:t>83</a:t>
            </a:fld>
            <a:endParaRPr lang="en-US"/>
          </a:p>
        </p:txBody>
      </p:sp>
    </p:spTree>
    <p:extLst>
      <p:ext uri="{BB962C8B-B14F-4D97-AF65-F5344CB8AC3E}">
        <p14:creationId xmlns:p14="http://schemas.microsoft.com/office/powerpoint/2010/main" val="202130402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C3965522-9749-437E-BEBA-84D1B5503484}" type="slidenum">
              <a:rPr lang="en-US" altLang="en-US" sz="1200" smtClean="0"/>
              <a:pPr/>
              <a:t>84</a:t>
            </a:fld>
            <a:endParaRPr lang="en-US" altLang="en-US" sz="120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p:spPr>
        <p:txBody>
          <a:bodyPr/>
          <a:lstStyle/>
          <a:p>
            <a:pPr eaLnBrk="1" hangingPunct="1"/>
            <a:endParaRPr lang="en-US" altLang="en-US"/>
          </a:p>
        </p:txBody>
      </p:sp>
    </p:spTree>
    <p:extLst>
      <p:ext uri="{BB962C8B-B14F-4D97-AF65-F5344CB8AC3E}">
        <p14:creationId xmlns:p14="http://schemas.microsoft.com/office/powerpoint/2010/main" val="1701251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Not</a:t>
            </a:r>
            <a:r>
              <a:rPr lang="en-US" baseline="0"/>
              <a:t> in liver</a:t>
            </a:r>
            <a:endParaRPr lang="en-US"/>
          </a:p>
        </p:txBody>
      </p:sp>
      <p:sp>
        <p:nvSpPr>
          <p:cNvPr id="4" name="Slide Number Placeholder 3"/>
          <p:cNvSpPr>
            <a:spLocks noGrp="1"/>
          </p:cNvSpPr>
          <p:nvPr>
            <p:ph type="sldNum" sz="quarter" idx="10"/>
          </p:nvPr>
        </p:nvSpPr>
        <p:spPr/>
        <p:txBody>
          <a:bodyPr/>
          <a:lstStyle/>
          <a:p>
            <a:fld id="{B00BD568-E817-BF43-9653-F60044D1B836}" type="slidenum">
              <a:rPr lang="en-US" smtClean="0"/>
              <a:t>85</a:t>
            </a:fld>
            <a:endParaRPr lang="en-US"/>
          </a:p>
        </p:txBody>
      </p:sp>
    </p:spTree>
    <p:extLst>
      <p:ext uri="{BB962C8B-B14F-4D97-AF65-F5344CB8AC3E}">
        <p14:creationId xmlns:p14="http://schemas.microsoft.com/office/powerpoint/2010/main" val="57649507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10"/>
          </p:nvPr>
        </p:nvSpPr>
        <p:spPr/>
        <p:txBody>
          <a:bodyPr/>
          <a:lstStyle/>
          <a:p>
            <a:fld id="{B00BD568-E817-BF43-9653-F60044D1B836}" type="slidenum">
              <a:rPr lang="en-US" smtClean="0"/>
              <a:t>87</a:t>
            </a:fld>
            <a:endParaRPr lang="en-US"/>
          </a:p>
        </p:txBody>
      </p:sp>
    </p:spTree>
    <p:extLst>
      <p:ext uri="{BB962C8B-B14F-4D97-AF65-F5344CB8AC3E}">
        <p14:creationId xmlns:p14="http://schemas.microsoft.com/office/powerpoint/2010/main" val="559607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A2FED763-E167-4CD3-8C4F-F0D3F80D5E46}" type="slidenum">
              <a:rPr lang="en-US" altLang="zh-CN" sz="1200" smtClean="0"/>
              <a:pPr/>
              <a:t>8</a:t>
            </a:fld>
            <a:endParaRPr lang="en-US" altLang="zh-CN" sz="1200"/>
          </a:p>
        </p:txBody>
      </p:sp>
      <p:sp>
        <p:nvSpPr>
          <p:cNvPr id="12291" name="Rectangle 2"/>
          <p:cNvSpPr>
            <a:spLocks noGrp="1" noRot="1" noChangeAspect="1" noChangeArrowheads="1" noTextEdit="1"/>
          </p:cNvSpPr>
          <p:nvPr>
            <p:ph type="sldImg"/>
          </p:nvPr>
        </p:nvSpPr>
        <p:spPr>
          <a:ln/>
        </p:spPr>
      </p:sp>
      <p:sp>
        <p:nvSpPr>
          <p:cNvPr id="12292"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41F055B3-C915-4651-9D6F-4E0664B72B5E}" type="slidenum">
              <a:rPr lang="en-US" altLang="zh-CN" sz="1200" smtClean="0"/>
              <a:pPr/>
              <a:t>11</a:t>
            </a:fld>
            <a:endParaRPr lang="en-US" altLang="zh-CN" sz="1200"/>
          </a:p>
        </p:txBody>
      </p:sp>
      <p:sp>
        <p:nvSpPr>
          <p:cNvPr id="16387" name="Rectangle 2"/>
          <p:cNvSpPr>
            <a:spLocks noGrp="1" noRot="1" noChangeAspect="1" noChangeArrowheads="1" noTextEdit="1"/>
          </p:cNvSpPr>
          <p:nvPr>
            <p:ph type="sldImg"/>
          </p:nvPr>
        </p:nvSpPr>
        <p:spPr>
          <a:ln/>
        </p:spPr>
      </p:sp>
      <p:sp>
        <p:nvSpPr>
          <p:cNvPr id="1638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1069EFA6-6495-40BB-A6CD-6E1AF650A9B1}" type="slidenum">
              <a:rPr lang="en-US" altLang="zh-CN" sz="1200" smtClean="0"/>
              <a:pPr/>
              <a:t>12</a:t>
            </a:fld>
            <a:endParaRPr lang="en-US" altLang="zh-CN" sz="120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8FBE0F7B-B46E-413D-90D5-D0E3E79F839C}" type="slidenum">
              <a:rPr lang="en-US" altLang="zh-CN" sz="1200" smtClean="0"/>
              <a:pPr/>
              <a:t>14</a:t>
            </a:fld>
            <a:endParaRPr lang="en-US" altLang="zh-CN" sz="120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7"/>
          <p:cNvSpPr>
            <a:spLocks noGrp="1" noChangeArrowheads="1"/>
          </p:cNvSpPr>
          <p:nvPr>
            <p:ph type="sldNum" sz="quarter" idx="5"/>
          </p:nvPr>
        </p:nvSpPr>
        <p:spPr>
          <a:noFill/>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fld id="{6F82904A-33F7-4CA8-982C-92BA04DA8C9A}" type="slidenum">
              <a:rPr lang="en-US" altLang="zh-CN" sz="1200" smtClean="0"/>
              <a:pPr/>
              <a:t>17</a:t>
            </a:fld>
            <a:endParaRPr lang="en-US" altLang="zh-CN" sz="1200"/>
          </a:p>
        </p:txBody>
      </p:sp>
      <p:sp>
        <p:nvSpPr>
          <p:cNvPr id="26627" name="Rectangle 2"/>
          <p:cNvSpPr>
            <a:spLocks noGrp="1" noRot="1" noChangeAspect="1" noChangeArrowheads="1" noTextEdit="1"/>
          </p:cNvSpPr>
          <p:nvPr>
            <p:ph type="sldImg"/>
          </p:nvPr>
        </p:nvSpPr>
        <p:spPr>
          <a:ln/>
        </p:spPr>
      </p:sp>
      <p:sp>
        <p:nvSpPr>
          <p:cNvPr id="26628" name="Rectangle 3"/>
          <p:cNvSpPr>
            <a:spLocks noGrp="1" noChangeArrowheads="1"/>
          </p:cNvSpPr>
          <p:nvPr>
            <p:ph type="body" idx="1"/>
          </p:nvPr>
        </p:nvSpPr>
        <p:spPr>
          <a:noFill/>
        </p:spPr>
        <p:txBody>
          <a:bodyPr/>
          <a:lstStyle/>
          <a:p>
            <a:pPr eaLnBrk="1" hangingPunct="1"/>
            <a:endParaRPr lang="zh-CN"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B361462-03EC-4702-A9E9-ABDEDE409FF7}" type="slidenum">
              <a:rPr lang="en-US" altLang="zh-CN"/>
              <a:pPr>
                <a:defRPr/>
              </a:pPr>
              <a:t>‹#›</a:t>
            </a:fld>
            <a:endParaRPr lang="en-US" altLang="zh-CN"/>
          </a:p>
        </p:txBody>
      </p:sp>
    </p:spTree>
    <p:extLst>
      <p:ext uri="{BB962C8B-B14F-4D97-AF65-F5344CB8AC3E}">
        <p14:creationId xmlns:p14="http://schemas.microsoft.com/office/powerpoint/2010/main" val="688086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5A0BD2A-CA82-4018-B38B-C0E26B7A0BF7}" type="slidenum">
              <a:rPr lang="en-US" altLang="zh-CN"/>
              <a:pPr>
                <a:defRPr/>
              </a:pPr>
              <a:t>‹#›</a:t>
            </a:fld>
            <a:endParaRPr lang="en-US" altLang="zh-CN"/>
          </a:p>
        </p:txBody>
      </p:sp>
    </p:spTree>
    <p:extLst>
      <p:ext uri="{BB962C8B-B14F-4D97-AF65-F5344CB8AC3E}">
        <p14:creationId xmlns:p14="http://schemas.microsoft.com/office/powerpoint/2010/main" val="16013765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905500" y="76200"/>
            <a:ext cx="1943100" cy="3276600"/>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76200" y="76200"/>
            <a:ext cx="5676900" cy="3276600"/>
          </a:xfrm>
        </p:spPr>
        <p:txBody>
          <a:bodyPr vert="eaVert"/>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6828B92-E216-4921-BDBA-FBA8B019E65C}" type="slidenum">
              <a:rPr lang="en-US" altLang="zh-CN"/>
              <a:pPr>
                <a:defRPr/>
              </a:pPr>
              <a:t>‹#›</a:t>
            </a:fld>
            <a:endParaRPr lang="en-US" altLang="zh-CN"/>
          </a:p>
        </p:txBody>
      </p:sp>
    </p:spTree>
    <p:extLst>
      <p:ext uri="{BB962C8B-B14F-4D97-AF65-F5344CB8AC3E}">
        <p14:creationId xmlns:p14="http://schemas.microsoft.com/office/powerpoint/2010/main" val="27131569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469E38E-1840-4F5C-AD70-67595AC53649}" type="slidenum">
              <a:rPr lang="en-US" altLang="zh-CN"/>
              <a:pPr>
                <a:defRPr/>
              </a:pPr>
              <a:t>‹#›</a:t>
            </a:fld>
            <a:endParaRPr lang="en-US" altLang="zh-CN"/>
          </a:p>
        </p:txBody>
      </p:sp>
    </p:spTree>
    <p:extLst>
      <p:ext uri="{BB962C8B-B14F-4D97-AF65-F5344CB8AC3E}">
        <p14:creationId xmlns:p14="http://schemas.microsoft.com/office/powerpoint/2010/main" val="246654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8"/>
            <a:ext cx="78867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ltLang="zh-CN"/>
              <a:t>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8F85AE8E-2CFE-42B7-9A6C-CCCFC5F085D9}" type="slidenum">
              <a:rPr lang="en-US" altLang="zh-CN"/>
              <a:pPr>
                <a:defRPr/>
              </a:pPr>
              <a:t>‹#›</a:t>
            </a:fld>
            <a:endParaRPr lang="en-US" altLang="zh-CN"/>
          </a:p>
        </p:txBody>
      </p:sp>
    </p:spTree>
    <p:extLst>
      <p:ext uri="{BB962C8B-B14F-4D97-AF65-F5344CB8AC3E}">
        <p14:creationId xmlns:p14="http://schemas.microsoft.com/office/powerpoint/2010/main" val="17462410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76200" y="76200"/>
            <a:ext cx="3810000" cy="457200"/>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p:cNvSpPr>
            <a:spLocks noGrp="1"/>
          </p:cNvSpPr>
          <p:nvPr>
            <p:ph sz="half" idx="2"/>
          </p:nvPr>
        </p:nvSpPr>
        <p:spPr>
          <a:xfrm>
            <a:off x="4038600" y="76200"/>
            <a:ext cx="3810000" cy="457200"/>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BB462B0-FFFD-4054-A4D9-3E5DE14FFE8C}" type="slidenum">
              <a:rPr lang="en-US" altLang="zh-CN"/>
              <a:pPr>
                <a:defRPr/>
              </a:pPr>
              <a:t>‹#›</a:t>
            </a:fld>
            <a:endParaRPr lang="en-US" altLang="zh-CN"/>
          </a:p>
        </p:txBody>
      </p:sp>
    </p:spTree>
    <p:extLst>
      <p:ext uri="{BB962C8B-B14F-4D97-AF65-F5344CB8AC3E}">
        <p14:creationId xmlns:p14="http://schemas.microsoft.com/office/powerpoint/2010/main" val="3948661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30238" y="365125"/>
            <a:ext cx="78867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4" name="Content Placeholder 3"/>
          <p:cNvSpPr>
            <a:spLocks noGrp="1"/>
          </p:cNvSpPr>
          <p:nvPr>
            <p:ph sz="half" idx="2"/>
          </p:nvPr>
        </p:nvSpPr>
        <p:spPr>
          <a:xfrm>
            <a:off x="630238" y="2505075"/>
            <a:ext cx="3868737"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Edit Master text styles</a:t>
            </a:r>
          </a:p>
        </p:txBody>
      </p:sp>
      <p:sp>
        <p:nvSpPr>
          <p:cNvPr id="6" name="Content Placeholder 5"/>
          <p:cNvSpPr>
            <a:spLocks noGrp="1"/>
          </p:cNvSpPr>
          <p:nvPr>
            <p:ph sz="quarter" idx="4"/>
          </p:nvPr>
        </p:nvSpPr>
        <p:spPr>
          <a:xfrm>
            <a:off x="4629150" y="2505075"/>
            <a:ext cx="3887788" cy="3684588"/>
          </a:xfrm>
        </p:spPr>
        <p:txBody>
          <a:body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9E254CDB-62F0-4515-8918-774EDE45EA78}" type="slidenum">
              <a:rPr lang="en-US" altLang="zh-CN"/>
              <a:pPr>
                <a:defRPr/>
              </a:pPr>
              <a:t>‹#›</a:t>
            </a:fld>
            <a:endParaRPr lang="en-US" altLang="zh-CN"/>
          </a:p>
        </p:txBody>
      </p:sp>
    </p:spTree>
    <p:extLst>
      <p:ext uri="{BB962C8B-B14F-4D97-AF65-F5344CB8AC3E}">
        <p14:creationId xmlns:p14="http://schemas.microsoft.com/office/powerpoint/2010/main" val="3829079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2F4A46A-9976-48AA-A8FD-26E3B805DB63}" type="slidenum">
              <a:rPr lang="en-US" altLang="zh-CN"/>
              <a:pPr>
                <a:defRPr/>
              </a:pPr>
              <a:t>‹#›</a:t>
            </a:fld>
            <a:endParaRPr lang="en-US" altLang="zh-CN"/>
          </a:p>
        </p:txBody>
      </p:sp>
    </p:spTree>
    <p:extLst>
      <p:ext uri="{BB962C8B-B14F-4D97-AF65-F5344CB8AC3E}">
        <p14:creationId xmlns:p14="http://schemas.microsoft.com/office/powerpoint/2010/main" val="23986669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88ED8861-F981-40AE-A715-726F1332A409}" type="slidenum">
              <a:rPr lang="en-US" altLang="zh-CN"/>
              <a:pPr>
                <a:defRPr/>
              </a:pPr>
              <a:t>‹#›</a:t>
            </a:fld>
            <a:endParaRPr lang="en-US" altLang="zh-CN"/>
          </a:p>
        </p:txBody>
      </p:sp>
    </p:spTree>
    <p:extLst>
      <p:ext uri="{BB962C8B-B14F-4D97-AF65-F5344CB8AC3E}">
        <p14:creationId xmlns:p14="http://schemas.microsoft.com/office/powerpoint/2010/main" val="34643586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8198ABEA-2884-4596-AF69-63ED491D5B78}" type="slidenum">
              <a:rPr lang="en-US" altLang="zh-CN"/>
              <a:pPr>
                <a:defRPr/>
              </a:pPr>
              <a:t>‹#›</a:t>
            </a:fld>
            <a:endParaRPr lang="en-US" altLang="zh-CN"/>
          </a:p>
        </p:txBody>
      </p:sp>
    </p:spTree>
    <p:extLst>
      <p:ext uri="{BB962C8B-B14F-4D97-AF65-F5344CB8AC3E}">
        <p14:creationId xmlns:p14="http://schemas.microsoft.com/office/powerpoint/2010/main" val="31414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8" y="457200"/>
            <a:ext cx="2949575"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Text Placeholder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AB82A820-A256-4DF1-A96F-995775839F72}" type="slidenum">
              <a:rPr lang="en-US" altLang="zh-CN"/>
              <a:pPr>
                <a:defRPr/>
              </a:pPr>
              <a:t>‹#›</a:t>
            </a:fld>
            <a:endParaRPr lang="en-US" altLang="zh-CN"/>
          </a:p>
        </p:txBody>
      </p:sp>
    </p:spTree>
    <p:extLst>
      <p:ext uri="{BB962C8B-B14F-4D97-AF65-F5344CB8AC3E}">
        <p14:creationId xmlns:p14="http://schemas.microsoft.com/office/powerpoint/2010/main" val="1621124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auto">
          <a:xfrm>
            <a:off x="76200" y="76200"/>
            <a:ext cx="7772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40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40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400">
                <a:ea typeface="宋体" panose="02010600030101010101" pitchFamily="2" charset="-122"/>
              </a:defRPr>
            </a:lvl1pPr>
          </a:lstStyle>
          <a:p>
            <a:pPr>
              <a:defRPr/>
            </a:pPr>
            <a:fld id="{784D5538-39BF-40E2-967C-FCEEC9018523}" type="slidenum">
              <a:rPr lang="en-US" altLang="zh-CN"/>
              <a:pPr>
                <a:defRPr/>
              </a:pPr>
              <a:t>‹#›</a:t>
            </a:fld>
            <a:endParaRPr lang="en-US" altLang="zh-CN"/>
          </a:p>
        </p:txBody>
      </p:sp>
      <p:sp>
        <p:nvSpPr>
          <p:cNvPr id="2" name="Rectangle 2"/>
          <p:cNvSpPr>
            <a:spLocks noGrp="1" noChangeArrowheads="1"/>
          </p:cNvSpPr>
          <p:nvPr>
            <p:ph type="title"/>
          </p:nvPr>
        </p:nvSpPr>
        <p:spPr bwMode="auto">
          <a:xfrm>
            <a:off x="2286000" y="2895600"/>
            <a:ext cx="487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1000" kern="1200">
          <a:solidFill>
            <a:schemeClr val="tx2"/>
          </a:solidFill>
          <a:latin typeface="+mj-lt"/>
          <a:ea typeface="+mj-ea"/>
          <a:cs typeface="+mj-cs"/>
        </a:defRPr>
      </a:lvl1pPr>
      <a:lvl2pPr algn="ctr" rtl="0" eaLnBrk="0" fontAlgn="base" hangingPunct="0">
        <a:spcBef>
          <a:spcPct val="0"/>
        </a:spcBef>
        <a:spcAft>
          <a:spcPct val="0"/>
        </a:spcAft>
        <a:defRPr sz="1000">
          <a:solidFill>
            <a:schemeClr val="tx2"/>
          </a:solidFill>
          <a:latin typeface="Arial" panose="020B0604020202020204" pitchFamily="34" charset="0"/>
        </a:defRPr>
      </a:lvl2pPr>
      <a:lvl3pPr algn="ctr" rtl="0" eaLnBrk="0" fontAlgn="base" hangingPunct="0">
        <a:spcBef>
          <a:spcPct val="0"/>
        </a:spcBef>
        <a:spcAft>
          <a:spcPct val="0"/>
        </a:spcAft>
        <a:defRPr sz="1000">
          <a:solidFill>
            <a:schemeClr val="tx2"/>
          </a:solidFill>
          <a:latin typeface="Arial" panose="020B0604020202020204" pitchFamily="34" charset="0"/>
        </a:defRPr>
      </a:lvl3pPr>
      <a:lvl4pPr algn="ctr" rtl="0" eaLnBrk="0" fontAlgn="base" hangingPunct="0">
        <a:spcBef>
          <a:spcPct val="0"/>
        </a:spcBef>
        <a:spcAft>
          <a:spcPct val="0"/>
        </a:spcAft>
        <a:defRPr sz="1000">
          <a:solidFill>
            <a:schemeClr val="tx2"/>
          </a:solidFill>
          <a:latin typeface="Arial" panose="020B0604020202020204" pitchFamily="34" charset="0"/>
        </a:defRPr>
      </a:lvl4pPr>
      <a:lvl5pPr algn="ctr" rtl="0" eaLnBrk="0" fontAlgn="base" hangingPunct="0">
        <a:spcBef>
          <a:spcPct val="0"/>
        </a:spcBef>
        <a:spcAft>
          <a:spcPct val="0"/>
        </a:spcAft>
        <a:defRPr sz="1000">
          <a:solidFill>
            <a:schemeClr val="tx2"/>
          </a:solidFill>
          <a:latin typeface="Arial" panose="020B0604020202020204" pitchFamily="34" charset="0"/>
        </a:defRPr>
      </a:lvl5pPr>
      <a:lvl6pPr marL="457200" algn="ctr" rtl="0" fontAlgn="base">
        <a:spcBef>
          <a:spcPct val="0"/>
        </a:spcBef>
        <a:spcAft>
          <a:spcPct val="0"/>
        </a:spcAft>
        <a:defRPr sz="1000">
          <a:solidFill>
            <a:schemeClr val="tx2"/>
          </a:solidFill>
          <a:latin typeface="Arial" panose="020B0604020202020204" pitchFamily="34" charset="0"/>
        </a:defRPr>
      </a:lvl6pPr>
      <a:lvl7pPr marL="914400" algn="ctr" rtl="0" fontAlgn="base">
        <a:spcBef>
          <a:spcPct val="0"/>
        </a:spcBef>
        <a:spcAft>
          <a:spcPct val="0"/>
        </a:spcAft>
        <a:defRPr sz="1000">
          <a:solidFill>
            <a:schemeClr val="tx2"/>
          </a:solidFill>
          <a:latin typeface="Arial" panose="020B0604020202020204" pitchFamily="34" charset="0"/>
        </a:defRPr>
      </a:lvl7pPr>
      <a:lvl8pPr marL="1371600" algn="ctr" rtl="0" fontAlgn="base">
        <a:spcBef>
          <a:spcPct val="0"/>
        </a:spcBef>
        <a:spcAft>
          <a:spcPct val="0"/>
        </a:spcAft>
        <a:defRPr sz="1000">
          <a:solidFill>
            <a:schemeClr val="tx2"/>
          </a:solidFill>
          <a:latin typeface="Arial" panose="020B0604020202020204" pitchFamily="34" charset="0"/>
        </a:defRPr>
      </a:lvl8pPr>
      <a:lvl9pPr marL="1828800" algn="ctr" rtl="0" fontAlgn="base">
        <a:spcBef>
          <a:spcPct val="0"/>
        </a:spcBef>
        <a:spcAft>
          <a:spcPct val="0"/>
        </a:spcAft>
        <a:defRPr sz="1000">
          <a:solidFill>
            <a:schemeClr val="tx2"/>
          </a:solidFill>
          <a:latin typeface="Arial" panose="020B0604020202020204" pitchFamily="34" charset="0"/>
        </a:defRPr>
      </a:lvl9pPr>
    </p:titleStyle>
    <p:bodyStyle>
      <a:lvl1pPr marL="342900" indent="-342900" algn="l" rtl="0" eaLnBrk="0" fontAlgn="base" hangingPunct="0">
        <a:spcBef>
          <a:spcPct val="20000"/>
        </a:spcBef>
        <a:spcAft>
          <a:spcPct val="0"/>
        </a:spcAft>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3.gif"/></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4.jpe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e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19.xml"/><Relationship Id="rId1" Type="http://schemas.openxmlformats.org/officeDocument/2006/relationships/slideLayout" Target="../slideLayouts/slideLayout6.xml"/><Relationship Id="rId5" Type="http://schemas.openxmlformats.org/officeDocument/2006/relationships/image" Target="../media/image53.jpg"/><Relationship Id="rId4" Type="http://schemas.openxmlformats.org/officeDocument/2006/relationships/image" Target="../media/image52.jpeg"/></Relationships>
</file>

<file path=ppt/slides/_rels/slide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3.jpeg"/><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62.png"/></Relationships>
</file>

<file path=ppt/slides/_rels/slide55.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63.jpeg"/></Relationships>
</file>

<file path=ppt/slides/_rels/slide5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65.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6.jpeg"/><Relationship Id="rId4" Type="http://schemas.openxmlformats.org/officeDocument/2006/relationships/image" Target="../media/image5.jpeg"/></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34.xml"/><Relationship Id="rId1" Type="http://schemas.openxmlformats.org/officeDocument/2006/relationships/slideLayout" Target="../slideLayouts/slideLayout4.xml"/><Relationship Id="rId5" Type="http://schemas.openxmlformats.org/officeDocument/2006/relationships/image" Target="../media/image71.jpeg"/><Relationship Id="rId4" Type="http://schemas.openxmlformats.org/officeDocument/2006/relationships/image" Target="../media/image70.png"/></Relationships>
</file>

<file path=ppt/slides/_rels/slide6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0.jpeg"/></Relationships>
</file>

<file path=ppt/slides/_rels/slide7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80.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tiff"/><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84.tiff"/><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8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86.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image" Target="../media/image88.jp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em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3074" name="Text Box 16"/>
          <p:cNvSpPr txBox="1">
            <a:spLocks noChangeArrowheads="1"/>
          </p:cNvSpPr>
          <p:nvPr/>
        </p:nvSpPr>
        <p:spPr bwMode="auto">
          <a:xfrm>
            <a:off x="419100" y="1773238"/>
            <a:ext cx="83058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25399" dir="2700000" algn="ctr" rotWithShape="0">
                    <a:schemeClr val="bg2"/>
                  </a:outerShdw>
                </a:effectLst>
              </a14:hiddenEffects>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b="1">
                <a:ea typeface="宋体" panose="02010600030101010101" pitchFamily="2" charset="-122"/>
              </a:rPr>
              <a:t>CHAPTER 18</a:t>
            </a:r>
          </a:p>
          <a:p>
            <a:pPr algn="ctr">
              <a:spcBef>
                <a:spcPct val="0"/>
              </a:spcBef>
            </a:pPr>
            <a:r>
              <a:rPr lang="en-US" altLang="zh-CN" sz="3600">
                <a:ea typeface="宋体" panose="02010600030101010101" pitchFamily="2" charset="-122"/>
              </a:rPr>
              <a:t>Amino Acid Oxidation and the Production of Urea</a:t>
            </a:r>
          </a:p>
          <a:p>
            <a:pPr algn="ctr">
              <a:spcBef>
                <a:spcPct val="0"/>
              </a:spcBef>
            </a:pPr>
            <a:endParaRPr lang="en-US" altLang="zh-CN" sz="3600">
              <a:ea typeface="宋体" panose="02010600030101010101" pitchFamily="2" charset="-122"/>
            </a:endParaRPr>
          </a:p>
          <a:p>
            <a:pPr algn="ctr">
              <a:spcBef>
                <a:spcPct val="0"/>
              </a:spcBef>
            </a:pPr>
            <a:endParaRPr lang="en-US" altLang="zh-CN" sz="3600">
              <a:ea typeface="宋体" panose="02010600030101010101" pitchFamily="2" charset="-122"/>
            </a:endParaRPr>
          </a:p>
          <a:p>
            <a:pPr algn="ctr">
              <a:spcBef>
                <a:spcPct val="0"/>
              </a:spcBef>
            </a:pPr>
            <a:r>
              <a:rPr lang="en-US" altLang="zh-CN" sz="3200">
                <a:ea typeface="宋体" panose="02010600030101010101" pitchFamily="2" charset="-122"/>
              </a:rPr>
              <a:t>Xiao-Wei Chen, Ph.D.</a:t>
            </a:r>
          </a:p>
          <a:p>
            <a:pPr algn="ctr">
              <a:spcBef>
                <a:spcPct val="0"/>
              </a:spcBef>
            </a:pPr>
            <a:r>
              <a:rPr lang="en-US" altLang="zh-CN" sz="3200">
                <a:ea typeface="宋体" panose="02010600030101010101" pitchFamily="2" charset="-122"/>
              </a:rPr>
              <a:t>xiaowei_chen@pku.edu.cn</a:t>
            </a:r>
          </a:p>
        </p:txBody>
      </p:sp>
    </p:spTree>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18"/>
          <p:cNvSpPr>
            <a:spLocks noChangeShapeType="1"/>
          </p:cNvSpPr>
          <p:nvPr/>
        </p:nvSpPr>
        <p:spPr bwMode="auto">
          <a:xfrm flipV="1">
            <a:off x="1087438" y="4744879"/>
            <a:ext cx="531812" cy="5397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3" name="Line 19"/>
          <p:cNvSpPr>
            <a:spLocks noChangeShapeType="1"/>
          </p:cNvSpPr>
          <p:nvPr/>
        </p:nvSpPr>
        <p:spPr bwMode="auto">
          <a:xfrm flipH="1">
            <a:off x="3203575" y="2657316"/>
            <a:ext cx="504825" cy="503238"/>
          </a:xfrm>
          <a:prstGeom prst="line">
            <a:avLst/>
          </a:prstGeom>
          <a:noFill/>
          <a:ln w="57150">
            <a:solidFill>
              <a:srgbClr val="FF0000"/>
            </a:solidFill>
            <a:prstDash val="sysDash"/>
            <a:round/>
            <a:headEnd/>
            <a:tailEnd type="triangle" w="med" len="med"/>
          </a:ln>
          <a:extLst>
            <a:ext uri="{909E8E84-426E-40DD-AFC4-6F175D3DCCD1}">
              <a14:hiddenFill xmlns:a14="http://schemas.microsoft.com/office/drawing/2010/main">
                <a:noFill/>
              </a14:hiddenFill>
            </a:ext>
          </a:extLst>
        </p:spPr>
        <p:txBody>
          <a:bodyPr/>
          <a:lstStyle/>
          <a:p>
            <a:endParaRPr lang="zh-CN" altLang="en-US" dirty="0"/>
          </a:p>
        </p:txBody>
      </p:sp>
      <p:sp>
        <p:nvSpPr>
          <p:cNvPr id="5124" name="Text Box 20"/>
          <p:cNvSpPr txBox="1">
            <a:spLocks noChangeArrowheads="1"/>
          </p:cNvSpPr>
          <p:nvPr/>
        </p:nvSpPr>
        <p:spPr bwMode="auto">
          <a:xfrm>
            <a:off x="0" y="5284629"/>
            <a:ext cx="176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zh-CN" sz="2000" b="1">
                <a:ea typeface="宋体" panose="02010600030101010101" pitchFamily="2" charset="-122"/>
              </a:rPr>
              <a:t>Amino group</a:t>
            </a:r>
          </a:p>
        </p:txBody>
      </p:sp>
      <p:sp>
        <p:nvSpPr>
          <p:cNvPr id="5125" name="Text Box 21"/>
          <p:cNvSpPr txBox="1">
            <a:spLocks noChangeArrowheads="1"/>
          </p:cNvSpPr>
          <p:nvPr/>
        </p:nvSpPr>
        <p:spPr bwMode="auto">
          <a:xfrm>
            <a:off x="2843213" y="2152491"/>
            <a:ext cx="206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zh-CN" sz="2000" b="1" dirty="0">
                <a:solidFill>
                  <a:schemeClr val="bg1">
                    <a:lumMod val="65000"/>
                  </a:schemeClr>
                </a:solidFill>
                <a:ea typeface="宋体" panose="02010600030101010101" pitchFamily="2" charset="-122"/>
              </a:rPr>
              <a:t>Carboxyl group</a:t>
            </a:r>
          </a:p>
        </p:txBody>
      </p:sp>
      <p:sp>
        <p:nvSpPr>
          <p:cNvPr id="5127" name="Text Box 24"/>
          <p:cNvSpPr txBox="1">
            <a:spLocks noChangeArrowheads="1"/>
          </p:cNvSpPr>
          <p:nvPr/>
        </p:nvSpPr>
        <p:spPr bwMode="auto">
          <a:xfrm>
            <a:off x="4540627" y="3273187"/>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FFCC"/>
              </a:buClr>
              <a:defRPr/>
            </a:pPr>
            <a:r>
              <a:rPr lang="en-US" altLang="zh-CN" dirty="0">
                <a:latin typeface="+mn-lt"/>
                <a:ea typeface="宋体" panose="02010600030101010101" pitchFamily="2" charset="-122"/>
              </a:rPr>
              <a:t>Removal of the</a:t>
            </a:r>
            <a:r>
              <a:rPr lang="zh-CN" altLang="en-US" dirty="0">
                <a:latin typeface="+mn-lt"/>
                <a:ea typeface="宋体" panose="02010600030101010101" pitchFamily="2" charset="-122"/>
              </a:rPr>
              <a:t> </a:t>
            </a:r>
            <a:r>
              <a:rPr lang="en-US" altLang="zh-CN" dirty="0">
                <a:latin typeface="+mn-lt"/>
                <a:ea typeface="宋体" panose="02010600030101010101" pitchFamily="2" charset="-122"/>
              </a:rPr>
              <a:t>amino groups by</a:t>
            </a:r>
            <a:r>
              <a:rPr lang="zh-CN" altLang="en-US" dirty="0">
                <a:latin typeface="+mn-lt"/>
                <a:ea typeface="宋体" panose="02010600030101010101" pitchFamily="2" charset="-122"/>
              </a:rPr>
              <a:t> </a:t>
            </a:r>
            <a:r>
              <a:rPr lang="en-US" altLang="zh-CN" dirty="0">
                <a:latin typeface="+mn-lt"/>
                <a:ea typeface="宋体" panose="02010600030101010101" pitchFamily="2" charset="-122"/>
              </a:rPr>
              <a:t>transamination</a:t>
            </a:r>
          </a:p>
          <a:p>
            <a:pPr eaLnBrk="1" hangingPunct="1">
              <a:spcBef>
                <a:spcPct val="0"/>
              </a:spcBef>
              <a:buClr>
                <a:srgbClr val="FFFFCC"/>
              </a:buClr>
              <a:buFont typeface="Wingdings" panose="05000000000000000000" pitchFamily="2" charset="2"/>
              <a:buNone/>
              <a:defRPr/>
            </a:pPr>
            <a:endParaRPr lang="en-US" altLang="zh-CN" dirty="0">
              <a:latin typeface="+mn-lt"/>
              <a:ea typeface="宋体" panose="02010600030101010101" pitchFamily="2" charset="-122"/>
            </a:endParaRPr>
          </a:p>
          <a:p>
            <a:pPr eaLnBrk="1" hangingPunct="1">
              <a:spcBef>
                <a:spcPct val="0"/>
              </a:spcBef>
              <a:buClr>
                <a:srgbClr val="FFFFCC"/>
              </a:buClr>
              <a:defRPr/>
            </a:pPr>
            <a:r>
              <a:rPr lang="en-US" altLang="zh-CN" dirty="0">
                <a:latin typeface="+mn-lt"/>
                <a:ea typeface="宋体" panose="02010600030101010101" pitchFamily="2" charset="-122"/>
              </a:rPr>
              <a:t>The leftover carbon skeletons are converted to common intermediates of energy-producing pathways. </a:t>
            </a:r>
          </a:p>
        </p:txBody>
      </p:sp>
      <p:pic>
        <p:nvPicPr>
          <p:cNvPr id="2" name="Picture 13" descr="figure_03_02"/>
          <p:cNvPicPr>
            <a:picLocks noChangeAspect="1" noChangeArrowheads="1"/>
          </p:cNvPicPr>
          <p:nvPr/>
        </p:nvPicPr>
        <p:blipFill>
          <a:blip r:embed="rId2">
            <a:extLst>
              <a:ext uri="{28A0092B-C50C-407E-A947-70E740481C1C}">
                <a14:useLocalDpi xmlns:a14="http://schemas.microsoft.com/office/drawing/2010/main" val="0"/>
              </a:ext>
            </a:extLst>
          </a:blip>
          <a:srcRect b="7848"/>
          <a:stretch>
            <a:fillRect/>
          </a:stretch>
        </p:blipFill>
        <p:spPr bwMode="auto">
          <a:xfrm>
            <a:off x="1765300" y="3160554"/>
            <a:ext cx="1982788"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17"/>
          <p:cNvSpPr/>
          <p:nvPr/>
        </p:nvSpPr>
        <p:spPr>
          <a:xfrm>
            <a:off x="1503363" y="3847941"/>
            <a:ext cx="1052512" cy="1027113"/>
          </a:xfrm>
          <a:prstGeom prst="ellipse">
            <a:avLst/>
          </a:prstGeom>
          <a:no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sp>
        <p:nvSpPr>
          <p:cNvPr id="5129" name="Title 1"/>
          <p:cNvSpPr txBox="1">
            <a:spLocks/>
          </p:cNvSpPr>
          <p:nvPr/>
        </p:nvSpPr>
        <p:spPr bwMode="auto">
          <a:xfrm>
            <a:off x="628650" y="241141"/>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endParaRPr lang="en-US" altLang="zh-CN" sz="3200" dirty="0">
              <a:solidFill>
                <a:schemeClr val="tx2"/>
              </a:solidFill>
              <a:ea typeface="宋体" panose="02010600030101010101" pitchFamily="2" charset="-122"/>
            </a:endParaRPr>
          </a:p>
          <a:p>
            <a:pPr algn="ctr">
              <a:spcBef>
                <a:spcPct val="0"/>
              </a:spcBef>
            </a:pPr>
            <a:r>
              <a:rPr lang="en-US" altLang="zh-CN" sz="3200" dirty="0">
                <a:solidFill>
                  <a:schemeClr val="tx2"/>
                </a:solidFill>
                <a:ea typeface="宋体" panose="02010600030101010101" pitchFamily="2" charset="-122"/>
              </a:rPr>
              <a:t>Overview of amino acid catabolism</a:t>
            </a:r>
          </a:p>
        </p:txBody>
      </p:sp>
    </p:spTree>
    <p:extLst>
      <p:ext uri="{BB962C8B-B14F-4D97-AF65-F5344CB8AC3E}">
        <p14:creationId xmlns:p14="http://schemas.microsoft.com/office/powerpoint/2010/main" val="33037798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descr="figure_18_02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779" y="1009650"/>
            <a:ext cx="4770438" cy="584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5" name="Title 1"/>
          <p:cNvSpPr txBox="1">
            <a:spLocks/>
          </p:cNvSpPr>
          <p:nvPr/>
        </p:nvSpPr>
        <p:spPr bwMode="auto">
          <a:xfrm>
            <a:off x="0" y="365125"/>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Trans-deamination mediates amine removal</a:t>
            </a:r>
          </a:p>
        </p:txBody>
      </p:sp>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r="50840"/>
          <a:stretch/>
        </p:blipFill>
        <p:spPr>
          <a:xfrm>
            <a:off x="5642108" y="880041"/>
            <a:ext cx="2795425" cy="238125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9160"/>
          <a:stretch/>
        </p:blipFill>
        <p:spPr>
          <a:xfrm>
            <a:off x="5546533" y="3392488"/>
            <a:ext cx="2891000" cy="2381250"/>
          </a:xfrm>
          <a:prstGeom prst="rect">
            <a:avLst/>
          </a:prstGeom>
        </p:spPr>
      </p:pic>
      <p:sp>
        <p:nvSpPr>
          <p:cNvPr id="9" name="Oval 8"/>
          <p:cNvSpPr/>
          <p:nvPr/>
        </p:nvSpPr>
        <p:spPr>
          <a:xfrm>
            <a:off x="6165541" y="1791287"/>
            <a:ext cx="815155" cy="828634"/>
          </a:xfrm>
          <a:prstGeom prst="ellipse">
            <a:avLst/>
          </a:prstGeom>
          <a:no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sp>
        <p:nvSpPr>
          <p:cNvPr id="5" name="TextBox 4"/>
          <p:cNvSpPr txBox="1"/>
          <p:nvPr/>
        </p:nvSpPr>
        <p:spPr>
          <a:xfrm>
            <a:off x="5086400" y="5904935"/>
            <a:ext cx="4057600" cy="830997"/>
          </a:xfrm>
          <a:prstGeom prst="rect">
            <a:avLst/>
          </a:prstGeom>
          <a:noFill/>
        </p:spPr>
        <p:txBody>
          <a:bodyPr wrap="square" rtlCol="0">
            <a:spAutoFit/>
          </a:bodyPr>
          <a:lstStyle/>
          <a:p>
            <a:pPr algn="ctr"/>
            <a:r>
              <a:rPr lang="en-US" altLang="zh-CN" dirty="0"/>
              <a:t>Four amino acids of particular importance in AA catabolism</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descr="figure_18_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75" y="1487488"/>
            <a:ext cx="3832225" cy="5370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2" descr="figure_18_05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7888" y="2338388"/>
            <a:ext cx="4276725" cy="311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0" y="368300"/>
            <a:ext cx="9144000" cy="1076325"/>
          </a:xfrm>
          <a:prstGeom prst="rect">
            <a:avLst/>
          </a:prstGeom>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CN" sz="3200" dirty="0">
                <a:latin typeface="Arial" panose="020B0604020202020204" pitchFamily="34" charset="0"/>
                <a:ea typeface="宋体" panose="02010600030101010101" pitchFamily="2" charset="-122"/>
              </a:rPr>
              <a:t>Aminotransferases (transaminases) transfer amino groups from an amino acid to Glutamate</a:t>
            </a:r>
            <a:endParaRPr lang="zh-CN" altLang="en-US" sz="3200" dirty="0">
              <a:latin typeface="Arial" panose="020B060402020202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63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txBox="1">
            <a:spLocks/>
          </p:cNvSpPr>
          <p:nvPr/>
        </p:nvSpPr>
        <p:spPr bwMode="auto">
          <a:xfrm>
            <a:off x="0" y="365125"/>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PLP functions as an intermediate carrier of amino groups at the active site of aminotransferases</a:t>
            </a:r>
          </a:p>
        </p:txBody>
      </p:sp>
      <p:pic>
        <p:nvPicPr>
          <p:cNvPr id="3" name="Picture 2" descr="figure_18_05b"/>
          <p:cNvPicPr>
            <a:picLocks noChangeAspect="1" noChangeArrowheads="1"/>
          </p:cNvPicPr>
          <p:nvPr/>
        </p:nvPicPr>
        <p:blipFill rotWithShape="1">
          <a:blip r:embed="rId2">
            <a:extLst>
              <a:ext uri="{28A0092B-C50C-407E-A947-70E740481C1C}">
                <a14:useLocalDpi xmlns:a14="http://schemas.microsoft.com/office/drawing/2010/main" val="0"/>
              </a:ext>
            </a:extLst>
          </a:blip>
          <a:srcRect b="6972"/>
          <a:stretch/>
        </p:blipFill>
        <p:spPr bwMode="auto">
          <a:xfrm>
            <a:off x="80963" y="1690688"/>
            <a:ext cx="2598737" cy="5167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4" name="Picture 3" descr="unnumbered_23_p689d.jpg"/>
          <p:cNvPicPr>
            <a:picLocks noChangeAspect="1"/>
          </p:cNvPicPr>
          <p:nvPr/>
        </p:nvPicPr>
        <p:blipFill>
          <a:blip r:embed="rId3">
            <a:extLst>
              <a:ext uri="{28A0092B-C50C-407E-A947-70E740481C1C}">
                <a14:useLocalDpi xmlns:a14="http://schemas.microsoft.com/office/drawing/2010/main" val="0"/>
              </a:ext>
            </a:extLst>
          </a:blip>
          <a:srcRect b="12260"/>
          <a:stretch>
            <a:fillRect/>
          </a:stretch>
        </p:blipFill>
        <p:spPr bwMode="auto">
          <a:xfrm>
            <a:off x="3049588" y="2557463"/>
            <a:ext cx="5554662" cy="2552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Rectangle 4"/>
          <p:cNvSpPr>
            <a:spLocks noChangeArrowheads="1"/>
          </p:cNvSpPr>
          <p:nvPr/>
        </p:nvSpPr>
        <p:spPr bwMode="auto">
          <a:xfrm>
            <a:off x="2962275" y="1690688"/>
            <a:ext cx="609441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2000">
                <a:solidFill>
                  <a:srgbClr val="252525"/>
                </a:solidFill>
                <a:latin typeface="Times" panose="02020603050405020304" pitchFamily="18" charset="0"/>
                <a:ea typeface="宋体" panose="02010600030101010101" pitchFamily="2" charset="-122"/>
              </a:rPr>
              <a:t>A </a:t>
            </a:r>
            <a:r>
              <a:rPr lang="en-US" altLang="zh-CN" sz="2000" b="1">
                <a:solidFill>
                  <a:srgbClr val="252525"/>
                </a:solidFill>
                <a:latin typeface="Times" panose="02020603050405020304" pitchFamily="18" charset="0"/>
                <a:ea typeface="宋体" panose="02010600030101010101" pitchFamily="2" charset="-122"/>
              </a:rPr>
              <a:t>Schiff base</a:t>
            </a:r>
            <a:r>
              <a:rPr lang="en-US" altLang="zh-CN" sz="2000">
                <a:solidFill>
                  <a:srgbClr val="252525"/>
                </a:solidFill>
                <a:latin typeface="Times" panose="02020603050405020304" pitchFamily="18" charset="0"/>
                <a:ea typeface="宋体" panose="02010600030101010101" pitchFamily="2" charset="-122"/>
              </a:rPr>
              <a:t> is a compound with the general structure R</a:t>
            </a:r>
            <a:r>
              <a:rPr lang="en-US" altLang="zh-CN" sz="2000" baseline="-25000">
                <a:solidFill>
                  <a:srgbClr val="252525"/>
                </a:solidFill>
                <a:latin typeface="Times" panose="02020603050405020304" pitchFamily="18" charset="0"/>
                <a:ea typeface="宋体" panose="02010600030101010101" pitchFamily="2" charset="-122"/>
              </a:rPr>
              <a:t>2</a:t>
            </a:r>
            <a:r>
              <a:rPr lang="en-US" altLang="zh-CN" sz="2000">
                <a:solidFill>
                  <a:srgbClr val="252525"/>
                </a:solidFill>
                <a:latin typeface="Times" panose="02020603050405020304" pitchFamily="18" charset="0"/>
                <a:ea typeface="宋体" panose="02010600030101010101" pitchFamily="2" charset="-122"/>
              </a:rPr>
              <a:t>C=NR' (R' ≠ H)</a:t>
            </a:r>
            <a:endParaRPr lang="en-US" altLang="zh-CN" sz="2000">
              <a:latin typeface="Times" panose="02020603050405020304" pitchFamily="18" charset="0"/>
              <a:ea typeface="宋体" panose="02010600030101010101" pitchFamily="2" charset="-122"/>
            </a:endParaRPr>
          </a:p>
        </p:txBody>
      </p:sp>
      <p:sp>
        <p:nvSpPr>
          <p:cNvPr id="19462" name="Rectangle 5"/>
          <p:cNvSpPr>
            <a:spLocks noChangeArrowheads="1"/>
          </p:cNvSpPr>
          <p:nvPr/>
        </p:nvSpPr>
        <p:spPr bwMode="auto">
          <a:xfrm>
            <a:off x="2854325" y="5294313"/>
            <a:ext cx="6289675"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2000">
                <a:latin typeface="Times" panose="02020603050405020304" pitchFamily="18" charset="0"/>
                <a:ea typeface="宋体" panose="02010600030101010101" pitchFamily="2" charset="-122"/>
              </a:rPr>
              <a:t>PLP forms a Schiff-base linkage with the ε-amino group at the enzyme active site. A new Schiff-base linkage occurs upon amino acid binding. An internal aldimine is replaced with an external aldimine.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0" y="365125"/>
            <a:ext cx="9144000" cy="1325563"/>
          </a:xfrm>
          <a:prstGeom prst="rect">
            <a:avLst/>
          </a:prstGeom>
        </p:spPr>
        <p:txBody>
          <a:bodyPr>
            <a:normAutofit fontScale="97500"/>
          </a:bodyPr>
          <a:lstStyle>
            <a:lvl1pPr algn="ctr" rtl="0" eaLnBrk="0" fontAlgn="base" hangingPunct="0">
              <a:spcBef>
                <a:spcPct val="0"/>
              </a:spcBef>
              <a:spcAft>
                <a:spcPct val="0"/>
              </a:spcAft>
              <a:defRPr sz="1000" kern="1200">
                <a:solidFill>
                  <a:schemeClr val="tx2"/>
                </a:solidFill>
                <a:latin typeface="+mj-lt"/>
                <a:ea typeface="+mj-ea"/>
                <a:cs typeface="+mj-cs"/>
              </a:defRPr>
            </a:lvl1pPr>
            <a:lvl2pPr algn="ctr" rtl="0" eaLnBrk="0" fontAlgn="base" hangingPunct="0">
              <a:spcBef>
                <a:spcPct val="0"/>
              </a:spcBef>
              <a:spcAft>
                <a:spcPct val="0"/>
              </a:spcAft>
              <a:defRPr sz="1000">
                <a:solidFill>
                  <a:schemeClr val="tx2"/>
                </a:solidFill>
                <a:latin typeface="Arial" panose="020B0604020202020204" pitchFamily="34" charset="0"/>
              </a:defRPr>
            </a:lvl2pPr>
            <a:lvl3pPr algn="ctr" rtl="0" eaLnBrk="0" fontAlgn="base" hangingPunct="0">
              <a:spcBef>
                <a:spcPct val="0"/>
              </a:spcBef>
              <a:spcAft>
                <a:spcPct val="0"/>
              </a:spcAft>
              <a:defRPr sz="1000">
                <a:solidFill>
                  <a:schemeClr val="tx2"/>
                </a:solidFill>
                <a:latin typeface="Arial" panose="020B0604020202020204" pitchFamily="34" charset="0"/>
              </a:defRPr>
            </a:lvl3pPr>
            <a:lvl4pPr algn="ctr" rtl="0" eaLnBrk="0" fontAlgn="base" hangingPunct="0">
              <a:spcBef>
                <a:spcPct val="0"/>
              </a:spcBef>
              <a:spcAft>
                <a:spcPct val="0"/>
              </a:spcAft>
              <a:defRPr sz="1000">
                <a:solidFill>
                  <a:schemeClr val="tx2"/>
                </a:solidFill>
                <a:latin typeface="Arial" panose="020B0604020202020204" pitchFamily="34" charset="0"/>
              </a:defRPr>
            </a:lvl4pPr>
            <a:lvl5pPr algn="ctr" rtl="0" eaLnBrk="0" fontAlgn="base" hangingPunct="0">
              <a:spcBef>
                <a:spcPct val="0"/>
              </a:spcBef>
              <a:spcAft>
                <a:spcPct val="0"/>
              </a:spcAft>
              <a:defRPr sz="1000">
                <a:solidFill>
                  <a:schemeClr val="tx2"/>
                </a:solidFill>
                <a:latin typeface="Arial" panose="020B0604020202020204" pitchFamily="34" charset="0"/>
              </a:defRPr>
            </a:lvl5pPr>
            <a:lvl6pPr marL="457200" algn="ctr" rtl="0" fontAlgn="base">
              <a:spcBef>
                <a:spcPct val="0"/>
              </a:spcBef>
              <a:spcAft>
                <a:spcPct val="0"/>
              </a:spcAft>
              <a:defRPr sz="1000">
                <a:solidFill>
                  <a:schemeClr val="tx2"/>
                </a:solidFill>
                <a:latin typeface="Arial" panose="020B0604020202020204" pitchFamily="34" charset="0"/>
              </a:defRPr>
            </a:lvl6pPr>
            <a:lvl7pPr marL="914400" algn="ctr" rtl="0" fontAlgn="base">
              <a:spcBef>
                <a:spcPct val="0"/>
              </a:spcBef>
              <a:spcAft>
                <a:spcPct val="0"/>
              </a:spcAft>
              <a:defRPr sz="1000">
                <a:solidFill>
                  <a:schemeClr val="tx2"/>
                </a:solidFill>
                <a:latin typeface="Arial" panose="020B0604020202020204" pitchFamily="34" charset="0"/>
              </a:defRPr>
            </a:lvl7pPr>
            <a:lvl8pPr marL="1371600" algn="ctr" rtl="0" fontAlgn="base">
              <a:spcBef>
                <a:spcPct val="0"/>
              </a:spcBef>
              <a:spcAft>
                <a:spcPct val="0"/>
              </a:spcAft>
              <a:defRPr sz="1000">
                <a:solidFill>
                  <a:schemeClr val="tx2"/>
                </a:solidFill>
                <a:latin typeface="Arial" panose="020B0604020202020204" pitchFamily="34" charset="0"/>
              </a:defRPr>
            </a:lvl8pPr>
            <a:lvl9pPr marL="1828800" algn="ctr" rtl="0" fontAlgn="base">
              <a:spcBef>
                <a:spcPct val="0"/>
              </a:spcBef>
              <a:spcAft>
                <a:spcPct val="0"/>
              </a:spcAft>
              <a:defRPr sz="1000">
                <a:solidFill>
                  <a:schemeClr val="tx2"/>
                </a:solidFill>
                <a:latin typeface="Arial" panose="020B0604020202020204" pitchFamily="34" charset="0"/>
              </a:defRPr>
            </a:lvl9pPr>
          </a:lstStyle>
          <a:p>
            <a:pPr>
              <a:defRPr/>
            </a:pPr>
            <a:r>
              <a:rPr lang="en-US" sz="3200" dirty="0"/>
              <a:t>Aspartate aminotransferase is an archetypal pyridoxal-dependent aminotransferase</a:t>
            </a:r>
          </a:p>
        </p:txBody>
      </p:sp>
      <p:pic>
        <p:nvPicPr>
          <p:cNvPr id="4" name="Picture 2" descr="figure_18_05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919288"/>
            <a:ext cx="3886200" cy="3170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 name="Picture 2" descr="figure_18_05d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150" y="1839913"/>
            <a:ext cx="3886200" cy="3328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0485" name="TextBox 5"/>
          <p:cNvSpPr txBox="1">
            <a:spLocks noChangeArrowheads="1"/>
          </p:cNvSpPr>
          <p:nvPr/>
        </p:nvSpPr>
        <p:spPr bwMode="auto">
          <a:xfrm>
            <a:off x="628650" y="5397500"/>
            <a:ext cx="7886700"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Char char="•"/>
            </a:pPr>
            <a:r>
              <a:rPr lang="en-US" altLang="zh-CN" sz="2000">
                <a:latin typeface="Times" panose="02020603050405020304" pitchFamily="18" charset="0"/>
                <a:ea typeface="宋体" panose="02010600030101010101" pitchFamily="2" charset="-122"/>
              </a:rPr>
              <a:t>Mitochondrial aspartate aminotransferase functions as a dimer. </a:t>
            </a:r>
          </a:p>
          <a:p>
            <a:pPr>
              <a:spcBef>
                <a:spcPct val="0"/>
              </a:spcBef>
              <a:buFontTx/>
              <a:buChar char="•"/>
            </a:pPr>
            <a:r>
              <a:rPr lang="en-US" altLang="zh-CN" sz="2000">
                <a:latin typeface="Times" panose="02020603050405020304" pitchFamily="18" charset="0"/>
                <a:ea typeface="宋体" panose="02010600030101010101" pitchFamily="2" charset="-122"/>
              </a:rPr>
              <a:t>PLP is bound to lysine 258 in a Schiff-base linkage.</a:t>
            </a:r>
          </a:p>
          <a:p>
            <a:pPr>
              <a:spcBef>
                <a:spcPct val="0"/>
              </a:spcBef>
              <a:buFontTx/>
              <a:buChar char="•"/>
            </a:pPr>
            <a:r>
              <a:rPr lang="en-US" altLang="zh-CN" sz="2000">
                <a:latin typeface="Times" panose="02020603050405020304" pitchFamily="18" charset="0"/>
                <a:ea typeface="宋体" panose="02010600030101010101" pitchFamily="2" charset="-122"/>
              </a:rPr>
              <a:t>PLP is found in a pocket near the interface of the two subunits.</a:t>
            </a:r>
          </a:p>
          <a:p>
            <a:pPr>
              <a:spcBef>
                <a:spcPct val="0"/>
              </a:spcBef>
              <a:buFontTx/>
              <a:buChar char="•"/>
            </a:pPr>
            <a:endParaRPr lang="en-US" altLang="zh-CN" sz="2000">
              <a:latin typeface="Times" panose="02020603050405020304" pitchFamily="18" charset="0"/>
              <a:ea typeface="宋体"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6145" y="617350"/>
            <a:ext cx="7100461" cy="1412928"/>
          </a:xfrm>
        </p:spPr>
        <p:txBody>
          <a:bodyPr>
            <a:normAutofit/>
          </a:bodyPr>
          <a:lstStyle/>
          <a:p>
            <a:r>
              <a:rPr lang="en-US" sz="3200" dirty="0"/>
              <a:t>Different aminotransferases differ in their substrate preference</a:t>
            </a:r>
          </a:p>
        </p:txBody>
      </p:sp>
      <p:pic>
        <p:nvPicPr>
          <p:cNvPr id="3"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28650" y="5049917"/>
            <a:ext cx="7886700" cy="508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0304" y="2782566"/>
            <a:ext cx="7343392" cy="385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478830" y="3174622"/>
            <a:ext cx="4186339" cy="461665"/>
          </a:xfrm>
          <a:prstGeom prst="rect">
            <a:avLst/>
          </a:prstGeom>
          <a:noFill/>
        </p:spPr>
        <p:txBody>
          <a:bodyPr wrap="none" rtlCol="0">
            <a:spAutoFit/>
          </a:bodyPr>
          <a:lstStyle/>
          <a:p>
            <a:r>
              <a:rPr lang="en-US" altLang="zh-CN" dirty="0"/>
              <a:t>Alanine aminotransferase (ALT)</a:t>
            </a:r>
            <a:endParaRPr lang="zh-CN" altLang="en-US" dirty="0"/>
          </a:p>
        </p:txBody>
      </p:sp>
      <p:sp>
        <p:nvSpPr>
          <p:cNvPr id="6" name="TextBox 5"/>
          <p:cNvSpPr txBox="1"/>
          <p:nvPr/>
        </p:nvSpPr>
        <p:spPr>
          <a:xfrm>
            <a:off x="2414030" y="5558171"/>
            <a:ext cx="4391523" cy="461665"/>
          </a:xfrm>
          <a:prstGeom prst="rect">
            <a:avLst/>
          </a:prstGeom>
          <a:noFill/>
        </p:spPr>
        <p:txBody>
          <a:bodyPr wrap="none" rtlCol="0">
            <a:spAutoFit/>
          </a:bodyPr>
          <a:lstStyle/>
          <a:p>
            <a:r>
              <a:rPr lang="en-US" altLang="zh-CN" dirty="0"/>
              <a:t>Aspartate aminotransferase (AST)</a:t>
            </a:r>
            <a:endParaRPr lang="zh-CN" altLang="en-US" dirty="0"/>
          </a:p>
        </p:txBody>
      </p:sp>
    </p:spTree>
    <p:extLst>
      <p:ext uri="{BB962C8B-B14F-4D97-AF65-F5344CB8AC3E}">
        <p14:creationId xmlns:p14="http://schemas.microsoft.com/office/powerpoint/2010/main" val="10490948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4027" y="1414463"/>
            <a:ext cx="6677025" cy="501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Title 1"/>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AST/ALT as markers for liver damage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figure_18_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 y="1304925"/>
            <a:ext cx="4568825"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2192338"/>
            <a:ext cx="4502150" cy="291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Title 1"/>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Glutamate dehydrogenase mediates oxidative deamination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9775" y="2498725"/>
            <a:ext cx="7213600" cy="63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1" name="TextBox 6"/>
          <p:cNvSpPr txBox="1">
            <a:spLocks noChangeArrowheads="1"/>
          </p:cNvSpPr>
          <p:nvPr/>
        </p:nvSpPr>
        <p:spPr bwMode="auto">
          <a:xfrm>
            <a:off x="977900" y="3349625"/>
            <a:ext cx="7226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1800">
                <a:latin typeface="Times" panose="02020603050405020304" pitchFamily="18" charset="0"/>
                <a:ea typeface="MS PGothic" panose="020B0600070205080204" pitchFamily="34" charset="-128"/>
              </a:rPr>
              <a:t>In terrestrial vertebrates, the ultimate fate of the NH</a:t>
            </a:r>
            <a:r>
              <a:rPr lang="en-US" altLang="zh-CN" sz="1800" baseline="-25000">
                <a:latin typeface="Times" panose="02020603050405020304" pitchFamily="18" charset="0"/>
                <a:ea typeface="MS PGothic" panose="020B0600070205080204" pitchFamily="34" charset="-128"/>
              </a:rPr>
              <a:t>4</a:t>
            </a:r>
            <a:r>
              <a:rPr lang="en-US" altLang="zh-CN" sz="1800" baseline="30000">
                <a:latin typeface="Times" panose="02020603050405020304" pitchFamily="18" charset="0"/>
                <a:ea typeface="MS PGothic" panose="020B0600070205080204" pitchFamily="34" charset="-128"/>
              </a:rPr>
              <a:t>+</a:t>
            </a:r>
            <a:r>
              <a:rPr lang="en-US" altLang="zh-CN" sz="1800">
                <a:latin typeface="Times" panose="02020603050405020304" pitchFamily="18" charset="0"/>
                <a:ea typeface="MS PGothic" panose="020B0600070205080204" pitchFamily="34" charset="-128"/>
              </a:rPr>
              <a:t> is the formation of urea.</a:t>
            </a:r>
          </a:p>
        </p:txBody>
      </p:sp>
      <p:pic>
        <p:nvPicPr>
          <p:cNvPr id="27652" name="Picture 3" descr="unnumbered_23_p689a.jpg"/>
          <p:cNvPicPr>
            <a:picLocks noChangeAspect="1"/>
          </p:cNvPicPr>
          <p:nvPr/>
        </p:nvPicPr>
        <p:blipFill>
          <a:blip r:embed="rId3">
            <a:extLst>
              <a:ext uri="{28A0092B-C50C-407E-A947-70E740481C1C}">
                <a14:useLocalDpi xmlns:a14="http://schemas.microsoft.com/office/drawing/2010/main" val="0"/>
              </a:ext>
            </a:extLst>
          </a:blip>
          <a:srcRect b="21342"/>
          <a:stretch>
            <a:fillRect/>
          </a:stretch>
        </p:blipFill>
        <p:spPr bwMode="auto">
          <a:xfrm>
            <a:off x="723900" y="4578350"/>
            <a:ext cx="7480300" cy="1525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itle 1"/>
          <p:cNvSpPr txBox="1">
            <a:spLocks/>
          </p:cNvSpPr>
          <p:nvPr/>
        </p:nvSpPr>
        <p:spPr bwMode="auto">
          <a:xfrm>
            <a:off x="179388" y="365125"/>
            <a:ext cx="8785225"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dirty="0">
                <a:solidFill>
                  <a:schemeClr val="tx2"/>
                </a:solidFill>
                <a:ea typeface="宋体" panose="02010600030101010101" pitchFamily="2" charset="-122"/>
              </a:rPr>
              <a:t>The combined action of an aminotransferase and glutamate dehydrogenase is referred to as </a:t>
            </a:r>
            <a:r>
              <a:rPr lang="en-US" altLang="zh-CN" sz="3200" dirty="0" err="1">
                <a:solidFill>
                  <a:schemeClr val="tx2"/>
                </a:solidFill>
                <a:ea typeface="宋体" panose="02010600030101010101" pitchFamily="2" charset="-122"/>
              </a:rPr>
              <a:t>transdeamination</a:t>
            </a:r>
            <a:r>
              <a:rPr lang="en-US" altLang="zh-CN" sz="3200" dirty="0">
                <a:solidFill>
                  <a:schemeClr val="tx2"/>
                </a:solidFill>
                <a:ea typeface="宋体" panose="02010600030101010101" pitchFamily="2" charset="-122"/>
              </a:rPr>
              <a:t> (trans-de-animation)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figure_18_0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525" y="550863"/>
            <a:ext cx="3889375" cy="6307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4137025" y="381000"/>
            <a:ext cx="4991100" cy="1325563"/>
          </a:xfrm>
          <a:prstGeom prst="rect">
            <a:avLst/>
          </a:prstGeom>
        </p:spPr>
        <p:txBody>
          <a:bodyPr>
            <a:normAutofit fontScale="92500"/>
          </a:bodyPr>
          <a:lstStyle>
            <a:lvl1pPr algn="ctr" rtl="0" eaLnBrk="0" fontAlgn="base" hangingPunct="0">
              <a:spcBef>
                <a:spcPct val="0"/>
              </a:spcBef>
              <a:spcAft>
                <a:spcPct val="0"/>
              </a:spcAft>
              <a:defRPr sz="1000" kern="1200">
                <a:solidFill>
                  <a:schemeClr val="tx2"/>
                </a:solidFill>
                <a:latin typeface="+mj-lt"/>
                <a:ea typeface="+mj-ea"/>
                <a:cs typeface="+mj-cs"/>
              </a:defRPr>
            </a:lvl1pPr>
            <a:lvl2pPr algn="ctr" rtl="0" eaLnBrk="0" fontAlgn="base" hangingPunct="0">
              <a:spcBef>
                <a:spcPct val="0"/>
              </a:spcBef>
              <a:spcAft>
                <a:spcPct val="0"/>
              </a:spcAft>
              <a:defRPr sz="1000">
                <a:solidFill>
                  <a:schemeClr val="tx2"/>
                </a:solidFill>
                <a:latin typeface="Arial" panose="020B0604020202020204" pitchFamily="34" charset="0"/>
              </a:defRPr>
            </a:lvl2pPr>
            <a:lvl3pPr algn="ctr" rtl="0" eaLnBrk="0" fontAlgn="base" hangingPunct="0">
              <a:spcBef>
                <a:spcPct val="0"/>
              </a:spcBef>
              <a:spcAft>
                <a:spcPct val="0"/>
              </a:spcAft>
              <a:defRPr sz="1000">
                <a:solidFill>
                  <a:schemeClr val="tx2"/>
                </a:solidFill>
                <a:latin typeface="Arial" panose="020B0604020202020204" pitchFamily="34" charset="0"/>
              </a:defRPr>
            </a:lvl3pPr>
            <a:lvl4pPr algn="ctr" rtl="0" eaLnBrk="0" fontAlgn="base" hangingPunct="0">
              <a:spcBef>
                <a:spcPct val="0"/>
              </a:spcBef>
              <a:spcAft>
                <a:spcPct val="0"/>
              </a:spcAft>
              <a:defRPr sz="1000">
                <a:solidFill>
                  <a:schemeClr val="tx2"/>
                </a:solidFill>
                <a:latin typeface="Arial" panose="020B0604020202020204" pitchFamily="34" charset="0"/>
              </a:defRPr>
            </a:lvl4pPr>
            <a:lvl5pPr algn="ctr" rtl="0" eaLnBrk="0" fontAlgn="base" hangingPunct="0">
              <a:spcBef>
                <a:spcPct val="0"/>
              </a:spcBef>
              <a:spcAft>
                <a:spcPct val="0"/>
              </a:spcAft>
              <a:defRPr sz="1000">
                <a:solidFill>
                  <a:schemeClr val="tx2"/>
                </a:solidFill>
                <a:latin typeface="Arial" panose="020B0604020202020204" pitchFamily="34" charset="0"/>
              </a:defRPr>
            </a:lvl5pPr>
            <a:lvl6pPr marL="457200" algn="ctr" rtl="0" fontAlgn="base">
              <a:spcBef>
                <a:spcPct val="0"/>
              </a:spcBef>
              <a:spcAft>
                <a:spcPct val="0"/>
              </a:spcAft>
              <a:defRPr sz="1000">
                <a:solidFill>
                  <a:schemeClr val="tx2"/>
                </a:solidFill>
                <a:latin typeface="Arial" panose="020B0604020202020204" pitchFamily="34" charset="0"/>
              </a:defRPr>
            </a:lvl6pPr>
            <a:lvl7pPr marL="914400" algn="ctr" rtl="0" fontAlgn="base">
              <a:spcBef>
                <a:spcPct val="0"/>
              </a:spcBef>
              <a:spcAft>
                <a:spcPct val="0"/>
              </a:spcAft>
              <a:defRPr sz="1000">
                <a:solidFill>
                  <a:schemeClr val="tx2"/>
                </a:solidFill>
                <a:latin typeface="Arial" panose="020B0604020202020204" pitchFamily="34" charset="0"/>
              </a:defRPr>
            </a:lvl7pPr>
            <a:lvl8pPr marL="1371600" algn="ctr" rtl="0" fontAlgn="base">
              <a:spcBef>
                <a:spcPct val="0"/>
              </a:spcBef>
              <a:spcAft>
                <a:spcPct val="0"/>
              </a:spcAft>
              <a:defRPr sz="1000">
                <a:solidFill>
                  <a:schemeClr val="tx2"/>
                </a:solidFill>
                <a:latin typeface="Arial" panose="020B0604020202020204" pitchFamily="34" charset="0"/>
              </a:defRPr>
            </a:lvl8pPr>
            <a:lvl9pPr marL="1828800" algn="ctr" rtl="0" fontAlgn="base">
              <a:spcBef>
                <a:spcPct val="0"/>
              </a:spcBef>
              <a:spcAft>
                <a:spcPct val="0"/>
              </a:spcAft>
              <a:defRPr sz="1000">
                <a:solidFill>
                  <a:schemeClr val="tx2"/>
                </a:solidFill>
                <a:latin typeface="Arial" panose="020B0604020202020204" pitchFamily="34" charset="0"/>
              </a:defRPr>
            </a:lvl9pPr>
          </a:lstStyle>
          <a:p>
            <a:pPr>
              <a:defRPr/>
            </a:pPr>
            <a:r>
              <a:rPr lang="en-US" sz="3200" dirty="0">
                <a:latin typeface="+mn-lt"/>
              </a:rPr>
              <a:t>Glutamine transports ammonia in the bloodstream</a:t>
            </a:r>
          </a:p>
        </p:txBody>
      </p:sp>
      <p:sp>
        <p:nvSpPr>
          <p:cNvPr id="28676" name="TextBox 1"/>
          <p:cNvSpPr txBox="1">
            <a:spLocks noChangeArrowheads="1"/>
          </p:cNvSpPr>
          <p:nvPr/>
        </p:nvSpPr>
        <p:spPr bwMode="auto">
          <a:xfrm>
            <a:off x="4572000" y="2433638"/>
            <a:ext cx="439578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zh-CN">
                <a:ea typeface="宋体" panose="02010600030101010101" pitchFamily="2" charset="-122"/>
              </a:rPr>
              <a:t>Glutamine is the most abundant free AA in the circulation.</a:t>
            </a:r>
          </a:p>
          <a:p>
            <a:endParaRPr lang="en-US" altLang="zh-CN">
              <a:ea typeface="宋体" panose="02010600030101010101" pitchFamily="2" charset="-122"/>
            </a:endParaRPr>
          </a:p>
          <a:p>
            <a:r>
              <a:rPr lang="en-US" altLang="zh-CN">
                <a:ea typeface="宋体" panose="02010600030101010101" pitchFamily="2" charset="-122"/>
              </a:rPr>
              <a:t>“Glutamine addiction”: many tumor cells consume a large amount of glutamine. </a:t>
            </a:r>
            <a:endParaRPr lang="zh-CN" altLang="en-US">
              <a:ea typeface="宋体" panose="0201060003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extBox 3"/>
          <p:cNvSpPr txBox="1">
            <a:spLocks noChangeArrowheads="1"/>
          </p:cNvSpPr>
          <p:nvPr/>
        </p:nvSpPr>
        <p:spPr bwMode="auto">
          <a:xfrm>
            <a:off x="2263775" y="620713"/>
            <a:ext cx="461645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b="1">
                <a:latin typeface="Times" panose="02020603050405020304" pitchFamily="18" charset="0"/>
                <a:ea typeface="宋体" panose="02010600030101010101" pitchFamily="2" charset="-122"/>
              </a:rPr>
              <a:t>Outline of today’s lecture</a:t>
            </a:r>
          </a:p>
        </p:txBody>
      </p:sp>
      <p:sp>
        <p:nvSpPr>
          <p:cNvPr id="5123" name="TextBox 4"/>
          <p:cNvSpPr txBox="1">
            <a:spLocks noChangeArrowheads="1"/>
          </p:cNvSpPr>
          <p:nvPr/>
        </p:nvSpPr>
        <p:spPr bwMode="auto">
          <a:xfrm>
            <a:off x="1784217" y="2053404"/>
            <a:ext cx="5575565"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 typeface="Wingdings" panose="05000000000000000000" pitchFamily="2" charset="2"/>
              <a:buChar char="Ø"/>
            </a:pPr>
            <a:r>
              <a:rPr lang="en-US" altLang="zh-CN" sz="2800" dirty="0">
                <a:latin typeface="Times" panose="02020603050405020304" pitchFamily="18" charset="0"/>
                <a:ea typeface="宋体" panose="02010600030101010101" pitchFamily="2" charset="-122"/>
              </a:rPr>
              <a:t>Breakdown of proteins</a:t>
            </a:r>
          </a:p>
          <a:p>
            <a:pPr>
              <a:spcBef>
                <a:spcPct val="0"/>
              </a:spcBef>
              <a:buFont typeface="Wingdings" panose="05000000000000000000" pitchFamily="2" charset="2"/>
              <a:buChar char="Ø"/>
            </a:pPr>
            <a:endParaRPr lang="en-US" altLang="zh-CN" sz="2800" dirty="0">
              <a:latin typeface="Times" panose="02020603050405020304" pitchFamily="18" charset="0"/>
              <a:ea typeface="宋体" panose="02010600030101010101" pitchFamily="2" charset="-122"/>
            </a:endParaRPr>
          </a:p>
          <a:p>
            <a:pPr>
              <a:spcBef>
                <a:spcPct val="0"/>
              </a:spcBef>
              <a:buFont typeface="Wingdings" panose="05000000000000000000" pitchFamily="2" charset="2"/>
              <a:buChar char="Ø"/>
            </a:pPr>
            <a:r>
              <a:rPr lang="en-US" altLang="zh-CN" sz="2800" dirty="0">
                <a:latin typeface="Times" panose="02020603050405020304" pitchFamily="18" charset="0"/>
                <a:ea typeface="宋体" panose="02010600030101010101" pitchFamily="2" charset="-122"/>
              </a:rPr>
              <a:t>Removal of the amino group</a:t>
            </a:r>
          </a:p>
          <a:p>
            <a:pPr>
              <a:spcBef>
                <a:spcPct val="0"/>
              </a:spcBef>
              <a:buFont typeface="Wingdings" panose="05000000000000000000" pitchFamily="2" charset="2"/>
              <a:buChar char="Ø"/>
            </a:pPr>
            <a:endParaRPr lang="en-US" altLang="zh-CN" sz="2800" dirty="0">
              <a:latin typeface="Times" panose="02020603050405020304" pitchFamily="18" charset="0"/>
              <a:ea typeface="宋体" panose="02010600030101010101" pitchFamily="2" charset="-122"/>
            </a:endParaRPr>
          </a:p>
          <a:p>
            <a:pPr>
              <a:spcBef>
                <a:spcPct val="0"/>
              </a:spcBef>
              <a:buFont typeface="Wingdings" panose="05000000000000000000" pitchFamily="2" charset="2"/>
              <a:buChar char="Ø"/>
            </a:pPr>
            <a:r>
              <a:rPr lang="en-US" altLang="zh-CN" sz="2800" dirty="0">
                <a:latin typeface="Times" panose="02020603050405020304" pitchFamily="18" charset="0"/>
                <a:ea typeface="宋体" panose="02010600030101010101" pitchFamily="2" charset="-122"/>
              </a:rPr>
              <a:t>The urea cycle and related diseases</a:t>
            </a:r>
          </a:p>
          <a:p>
            <a:pPr>
              <a:spcBef>
                <a:spcPct val="0"/>
              </a:spcBef>
              <a:buFont typeface="Wingdings" panose="05000000000000000000" pitchFamily="2" charset="2"/>
              <a:buChar char="Ø"/>
            </a:pPr>
            <a:endParaRPr lang="en-US" altLang="zh-CN" sz="2800" dirty="0">
              <a:latin typeface="Times" panose="02020603050405020304" pitchFamily="18" charset="0"/>
              <a:ea typeface="宋体" panose="02010600030101010101" pitchFamily="2" charset="-122"/>
            </a:endParaRPr>
          </a:p>
          <a:p>
            <a:pPr>
              <a:spcBef>
                <a:spcPct val="0"/>
              </a:spcBef>
              <a:buFont typeface="Wingdings" panose="05000000000000000000" pitchFamily="2" charset="2"/>
              <a:buChar char="Ø"/>
            </a:pPr>
            <a:r>
              <a:rPr lang="en-US" altLang="zh-CN" sz="2800" dirty="0">
                <a:latin typeface="Times" panose="02020603050405020304" pitchFamily="18" charset="0"/>
                <a:ea typeface="宋体" panose="02010600030101010101" pitchFamily="2" charset="-122"/>
              </a:rPr>
              <a:t>Breakdown of carbon-skeleton</a:t>
            </a:r>
          </a:p>
        </p:txBody>
      </p:sp>
    </p:spTree>
    <p:extLst>
      <p:ext uri="{BB962C8B-B14F-4D97-AF65-F5344CB8AC3E}">
        <p14:creationId xmlns:p14="http://schemas.microsoft.com/office/powerpoint/2010/main" val="18772760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387350" y="279400"/>
            <a:ext cx="3908425" cy="2193925"/>
          </a:xfrm>
        </p:spPr>
        <p:txBody>
          <a:bodyPr/>
          <a:lstStyle/>
          <a:p>
            <a:r>
              <a:rPr lang="en-US" altLang="zh-CN" sz="3200">
                <a:ea typeface="宋体" panose="02010600030101010101" pitchFamily="2" charset="-122"/>
              </a:rPr>
              <a:t>Glucose-alanine cycle brings both carbon and nitrogen from muscle to liver</a:t>
            </a:r>
          </a:p>
        </p:txBody>
      </p:sp>
      <p:pic>
        <p:nvPicPr>
          <p:cNvPr id="3" name="Picture 2" descr="figure_18_09"/>
          <p:cNvPicPr>
            <a:picLocks noChangeAspect="1" noChangeArrowheads="1"/>
          </p:cNvPicPr>
          <p:nvPr/>
        </p:nvPicPr>
        <p:blipFill rotWithShape="1">
          <a:blip r:embed="rId2">
            <a:extLst>
              <a:ext uri="{28A0092B-C50C-407E-A947-70E740481C1C}">
                <a14:useLocalDpi xmlns:a14="http://schemas.microsoft.com/office/drawing/2010/main" val="0"/>
              </a:ext>
            </a:extLst>
          </a:blip>
          <a:srcRect b="6972"/>
          <a:stretch/>
        </p:blipFill>
        <p:spPr bwMode="auto">
          <a:xfrm>
            <a:off x="4511675" y="279400"/>
            <a:ext cx="4381500" cy="6334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0724" name="TextBox 3"/>
          <p:cNvSpPr txBox="1">
            <a:spLocks noChangeArrowheads="1"/>
          </p:cNvSpPr>
          <p:nvPr/>
        </p:nvSpPr>
        <p:spPr bwMode="auto">
          <a:xfrm>
            <a:off x="176213" y="2706688"/>
            <a:ext cx="4395787"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zh-CN">
                <a:ea typeface="宋体" panose="02010600030101010101" pitchFamily="2" charset="-122"/>
              </a:rPr>
              <a:t>Vigorous exercise consumes a lot of energy.</a:t>
            </a:r>
          </a:p>
          <a:p>
            <a:endParaRPr lang="en-US" altLang="zh-CN">
              <a:ea typeface="宋体" panose="02010600030101010101" pitchFamily="2" charset="-122"/>
            </a:endParaRPr>
          </a:p>
          <a:p>
            <a:r>
              <a:rPr lang="en-US" altLang="zh-CN">
                <a:ea typeface="宋体" panose="02010600030101010101" pitchFamily="2" charset="-122"/>
              </a:rPr>
              <a:t>Glucose level needs to be maintained, by gluconeogenesis in the liver. (Cori cycle to shuttle lactate in exchange for glucose)</a:t>
            </a:r>
          </a:p>
          <a:p>
            <a:endParaRPr lang="en-US" altLang="zh-CN">
              <a:ea typeface="宋体" panose="02010600030101010101" pitchFamily="2" charset="-122"/>
            </a:endParaRPr>
          </a:p>
          <a:p>
            <a:r>
              <a:rPr lang="en-US" altLang="zh-CN">
                <a:ea typeface="宋体" panose="02010600030101010101" pitchFamily="2" charset="-122"/>
              </a:rPr>
              <a:t>Amino acids from muscle proteins are also consumed.</a:t>
            </a:r>
            <a:endParaRPr lang="zh-CN" altLang="en-US">
              <a:ea typeface="宋体" panose="0201060003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68413" y="1484313"/>
            <a:ext cx="6607175" cy="495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Arc 4"/>
          <p:cNvSpPr/>
          <p:nvPr/>
        </p:nvSpPr>
        <p:spPr bwMode="auto">
          <a:xfrm>
            <a:off x="5331417" y="2433234"/>
            <a:ext cx="1761533" cy="3227791"/>
          </a:xfrm>
          <a:prstGeom prst="arc">
            <a:avLst>
              <a:gd name="adj1" fmla="val 16200000"/>
              <a:gd name="adj2" fmla="val 5494286"/>
            </a:avLst>
          </a:prstGeom>
          <a:noFill/>
          <a:ln w="63500" cap="flat" cmpd="sng" algn="ctr">
            <a:solidFill>
              <a:srgbClr val="FF0000"/>
            </a:solidFill>
            <a:prstDash val="solid"/>
            <a:round/>
            <a:headEnd type="triangle" w="med" len="med"/>
            <a:tailEnd type="none" w="med" len="med"/>
          </a:ln>
          <a:effectLst/>
          <a:extLst/>
        </p:spPr>
        <p:txBody>
          <a:bodyPr/>
          <a:lstStyle/>
          <a:p>
            <a:pPr>
              <a:defRPr/>
            </a:pPr>
            <a:endParaRPr lang="zh-CN" altLang="en-US"/>
          </a:p>
        </p:txBody>
      </p:sp>
      <p:sp>
        <p:nvSpPr>
          <p:cNvPr id="31748" name="Title 3"/>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The urea cycle happens in both mitochondria and cytosol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descr="figure_18_10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9838" y="1423988"/>
            <a:ext cx="6664325" cy="541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771" name="Title 3"/>
          <p:cNvSpPr txBox="1">
            <a:spLocks/>
          </p:cNvSpPr>
          <p:nvPr/>
        </p:nvSpPr>
        <p:spPr bwMode="auto">
          <a:xfrm>
            <a:off x="0" y="365125"/>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Stage 1: Production of carbamoyl phosphate (activation of ammonium)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figure_18_10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609725"/>
            <a:ext cx="4905375"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819" name="Title 3"/>
          <p:cNvSpPr txBox="1">
            <a:spLocks/>
          </p:cNvSpPr>
          <p:nvPr/>
        </p:nvSpPr>
        <p:spPr bwMode="auto">
          <a:xfrm>
            <a:off x="0" y="365125"/>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Stage 2: The production and release of urea </a:t>
            </a:r>
          </a:p>
          <a:p>
            <a:pPr algn="ctr">
              <a:spcBef>
                <a:spcPct val="0"/>
              </a:spcBef>
            </a:pPr>
            <a:r>
              <a:rPr lang="en-US" altLang="zh-CN" sz="3200">
                <a:solidFill>
                  <a:schemeClr val="tx2"/>
                </a:solidFill>
                <a:ea typeface="宋体" panose="02010600030101010101" pitchFamily="2" charset="-122"/>
              </a:rPr>
              <a:t>(the actual urea cycle)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txBox="1">
            <a:spLocks/>
          </p:cNvSpPr>
          <p:nvPr/>
        </p:nvSpPr>
        <p:spPr bwMode="auto">
          <a:xfrm>
            <a:off x="0" y="681038"/>
            <a:ext cx="9144000" cy="1325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Step 1: coupling of ammonia with bicarbonate, catalyzed by carbamoyl phosphate synthetase (CPS I)</a:t>
            </a:r>
            <a:br>
              <a:rPr lang="en-US" altLang="zh-CN" sz="3000">
                <a:solidFill>
                  <a:schemeClr val="tx2"/>
                </a:solidFill>
                <a:ea typeface="宋体" panose="02010600030101010101" pitchFamily="2" charset="-122"/>
              </a:rPr>
            </a:br>
            <a:endParaRPr lang="en-US" altLang="zh-CN" sz="3000">
              <a:solidFill>
                <a:schemeClr val="tx2"/>
              </a:solidFill>
              <a:ea typeface="宋体" panose="02010600030101010101" pitchFamily="2" charset="-122"/>
            </a:endParaRPr>
          </a:p>
        </p:txBody>
      </p:sp>
      <p:pic>
        <p:nvPicPr>
          <p:cNvPr id="36867" name="Picture 2" descr="unnumbered_23_p694a.jpg"/>
          <p:cNvPicPr>
            <a:picLocks noChangeAspect="1"/>
          </p:cNvPicPr>
          <p:nvPr/>
        </p:nvPicPr>
        <p:blipFill>
          <a:blip r:embed="rId2">
            <a:extLst>
              <a:ext uri="{28A0092B-C50C-407E-A947-70E740481C1C}">
                <a14:useLocalDpi xmlns:a14="http://schemas.microsoft.com/office/drawing/2010/main" val="0"/>
              </a:ext>
            </a:extLst>
          </a:blip>
          <a:srcRect b="13802"/>
          <a:stretch>
            <a:fillRect/>
          </a:stretch>
        </p:blipFill>
        <p:spPr bwMode="auto">
          <a:xfrm>
            <a:off x="928688" y="2681288"/>
            <a:ext cx="7286625" cy="295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8" name="TextBox 1"/>
          <p:cNvSpPr txBox="1">
            <a:spLocks noChangeArrowheads="1"/>
          </p:cNvSpPr>
          <p:nvPr/>
        </p:nvSpPr>
        <p:spPr bwMode="auto">
          <a:xfrm>
            <a:off x="2211388" y="6000750"/>
            <a:ext cx="47212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zh-CN">
                <a:solidFill>
                  <a:srgbClr val="FF0000"/>
                </a:solidFill>
                <a:ea typeface="宋体" panose="02010600030101010101" pitchFamily="2" charset="-122"/>
              </a:rPr>
              <a:t>The committed step in the urea cycle</a:t>
            </a:r>
            <a:endParaRPr lang="zh-CN" altLang="en-US">
              <a:solidFill>
                <a:srgbClr val="FF0000"/>
              </a:solidFill>
              <a:ea typeface="宋体" panose="02010600030101010101" pitchFamily="2"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Carbamoyl phosphate synthetase requires N-acetylglutamate (NAG) for activity</a:t>
            </a:r>
          </a:p>
        </p:txBody>
      </p:sp>
      <p:pic>
        <p:nvPicPr>
          <p:cNvPr id="3" name="Picture 2" descr="figure_18_13"/>
          <p:cNvPicPr>
            <a:picLocks noChangeAspect="1" noChangeArrowheads="1"/>
          </p:cNvPicPr>
          <p:nvPr/>
        </p:nvPicPr>
        <p:blipFill rotWithShape="1">
          <a:blip r:embed="rId2">
            <a:extLst>
              <a:ext uri="{28A0092B-C50C-407E-A947-70E740481C1C}">
                <a14:useLocalDpi xmlns:a14="http://schemas.microsoft.com/office/drawing/2010/main" val="0"/>
              </a:ext>
            </a:extLst>
          </a:blip>
          <a:srcRect b="7124"/>
          <a:stretch/>
        </p:blipFill>
        <p:spPr bwMode="auto">
          <a:xfrm>
            <a:off x="2452688" y="1690688"/>
            <a:ext cx="4238625" cy="518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figure_18_10_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9313" y="1609725"/>
            <a:ext cx="4905375" cy="5175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5" name="Title 3"/>
          <p:cNvSpPr txBox="1">
            <a:spLocks/>
          </p:cNvSpPr>
          <p:nvPr/>
        </p:nvSpPr>
        <p:spPr bwMode="auto">
          <a:xfrm>
            <a:off x="0" y="365125"/>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Stage 2: The production and release of urea </a:t>
            </a:r>
          </a:p>
          <a:p>
            <a:pPr algn="ctr">
              <a:spcBef>
                <a:spcPct val="0"/>
              </a:spcBef>
            </a:pPr>
            <a:r>
              <a:rPr lang="en-US" altLang="zh-CN" sz="3200">
                <a:solidFill>
                  <a:schemeClr val="tx2"/>
                </a:solidFill>
                <a:ea typeface="宋体" panose="02010600030101010101" pitchFamily="2" charset="-122"/>
              </a:rPr>
              <a:t>(the actual urea cycle)</a:t>
            </a:r>
          </a:p>
        </p:txBody>
      </p:sp>
      <p:sp>
        <p:nvSpPr>
          <p:cNvPr id="38916" name="Rectangle: Rounded Corners 3"/>
          <p:cNvSpPr>
            <a:spLocks noChangeArrowheads="1"/>
          </p:cNvSpPr>
          <p:nvPr/>
        </p:nvSpPr>
        <p:spPr bwMode="auto">
          <a:xfrm>
            <a:off x="3316288" y="3022600"/>
            <a:ext cx="558800" cy="263525"/>
          </a:xfrm>
          <a:prstGeom prst="roundRect">
            <a:avLst>
              <a:gd name="adj" fmla="val 16667"/>
            </a:avLst>
          </a:prstGeom>
          <a:solidFill>
            <a:srgbClr val="FFC000">
              <a:alpha val="65881"/>
            </a:srgbClr>
          </a:solidFill>
          <a:ln w="9525" algn="ctr">
            <a:solidFill>
              <a:schemeClr val="tx1"/>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zh-CN" altLang="en-US">
              <a:ea typeface="宋体" panose="02010600030101010101" pitchFamily="2" charset="-122"/>
            </a:endParaRPr>
          </a:p>
        </p:txBody>
      </p:sp>
      <p:sp>
        <p:nvSpPr>
          <p:cNvPr id="38917" name="Rectangle: Rounded Corners 4"/>
          <p:cNvSpPr>
            <a:spLocks noChangeArrowheads="1"/>
          </p:cNvSpPr>
          <p:nvPr/>
        </p:nvSpPr>
        <p:spPr bwMode="auto">
          <a:xfrm>
            <a:off x="4891088" y="3006725"/>
            <a:ext cx="558800" cy="263525"/>
          </a:xfrm>
          <a:prstGeom prst="roundRect">
            <a:avLst>
              <a:gd name="adj" fmla="val 16667"/>
            </a:avLst>
          </a:prstGeom>
          <a:solidFill>
            <a:srgbClr val="FFC000">
              <a:alpha val="65881"/>
            </a:srgbClr>
          </a:solidFill>
          <a:ln w="9525" algn="ctr">
            <a:solidFill>
              <a:schemeClr val="tx1"/>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zh-CN" altLang="en-US">
              <a:ea typeface="宋体" panose="02010600030101010101" pitchFamily="2" charset="-122"/>
            </a:endParaRPr>
          </a:p>
        </p:txBody>
      </p:sp>
      <p:sp>
        <p:nvSpPr>
          <p:cNvPr id="38918" name="Rectangle: Rounded Corners 5"/>
          <p:cNvSpPr>
            <a:spLocks noChangeArrowheads="1"/>
          </p:cNvSpPr>
          <p:nvPr/>
        </p:nvSpPr>
        <p:spPr bwMode="auto">
          <a:xfrm>
            <a:off x="501650" y="3392488"/>
            <a:ext cx="557213" cy="263525"/>
          </a:xfrm>
          <a:prstGeom prst="roundRect">
            <a:avLst>
              <a:gd name="adj" fmla="val 16667"/>
            </a:avLst>
          </a:prstGeom>
          <a:solidFill>
            <a:srgbClr val="FFC000">
              <a:alpha val="65881"/>
            </a:srgbClr>
          </a:solidFill>
          <a:ln w="9525" algn="ctr">
            <a:solidFill>
              <a:schemeClr val="tx1"/>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zh-CN" altLang="en-US">
              <a:ea typeface="宋体" panose="02010600030101010101" pitchFamily="2" charset="-122"/>
            </a:endParaRPr>
          </a:p>
        </p:txBody>
      </p:sp>
      <p:sp>
        <p:nvSpPr>
          <p:cNvPr id="38919" name="TextBox 1"/>
          <p:cNvSpPr txBox="1">
            <a:spLocks noChangeArrowheads="1"/>
          </p:cNvSpPr>
          <p:nvPr/>
        </p:nvSpPr>
        <p:spPr bwMode="auto">
          <a:xfrm>
            <a:off x="142875" y="3776663"/>
            <a:ext cx="1976438" cy="230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zh-CN" b="1">
                <a:ea typeface="宋体" panose="02010600030101010101" pitchFamily="2" charset="-122"/>
              </a:rPr>
              <a:t>Ornithine Translocase</a:t>
            </a:r>
            <a:r>
              <a:rPr lang="en-US" altLang="zh-CN">
                <a:ea typeface="宋体" panose="02010600030101010101" pitchFamily="2" charset="-122"/>
              </a:rPr>
              <a:t>, </a:t>
            </a:r>
          </a:p>
          <a:p>
            <a:endParaRPr lang="en-US" altLang="zh-CN">
              <a:ea typeface="宋体" panose="02010600030101010101" pitchFamily="2" charset="-122"/>
            </a:endParaRPr>
          </a:p>
          <a:p>
            <a:r>
              <a:rPr lang="en-US" altLang="zh-CN">
                <a:ea typeface="宋体" panose="02010600030101010101" pitchFamily="2" charset="-122"/>
              </a:rPr>
              <a:t>also transports Citrullin, Arginine, etc.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1" descr="unnumbered_23_p694c.jpg"/>
          <p:cNvPicPr>
            <a:picLocks noChangeAspect="1"/>
          </p:cNvPicPr>
          <p:nvPr/>
        </p:nvPicPr>
        <p:blipFill>
          <a:blip r:embed="rId2">
            <a:extLst>
              <a:ext uri="{28A0092B-C50C-407E-A947-70E740481C1C}">
                <a14:useLocalDpi xmlns:a14="http://schemas.microsoft.com/office/drawing/2010/main" val="0"/>
              </a:ext>
            </a:extLst>
          </a:blip>
          <a:srcRect b="13571"/>
          <a:stretch>
            <a:fillRect/>
          </a:stretch>
        </p:blipFill>
        <p:spPr bwMode="auto">
          <a:xfrm>
            <a:off x="628650" y="1690688"/>
            <a:ext cx="6927850" cy="297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Title 3"/>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Step 2: Carbamoyl phosphate reacts with ornithine to form citrulline</a:t>
            </a:r>
          </a:p>
        </p:txBody>
      </p:sp>
      <p:sp>
        <p:nvSpPr>
          <p:cNvPr id="4" name="TextBox 4"/>
          <p:cNvSpPr txBox="1">
            <a:spLocks noChangeArrowheads="1"/>
          </p:cNvSpPr>
          <p:nvPr/>
        </p:nvSpPr>
        <p:spPr bwMode="auto">
          <a:xfrm>
            <a:off x="628650" y="5284788"/>
            <a:ext cx="7886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a:defRPr/>
            </a:pPr>
            <a:r>
              <a:rPr lang="en-US" sz="2000" dirty="0" err="1">
                <a:latin typeface="+mn-lt"/>
              </a:rPr>
              <a:t>Citrulline</a:t>
            </a:r>
            <a:r>
              <a:rPr lang="en-US" sz="2000" dirty="0">
                <a:latin typeface="+mn-lt"/>
              </a:rPr>
              <a:t> is transported out of the mitochondria into the cytoplasm in exchange for ornithine.</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Step 3: Citrulline condenses with aspartate to form </a:t>
            </a:r>
            <a:r>
              <a:rPr lang="en-US" altLang="zh-CN" sz="3200">
                <a:solidFill>
                  <a:schemeClr val="tx2"/>
                </a:solidFill>
                <a:ea typeface="宋体" panose="02010600030101010101" pitchFamily="2" charset="-122"/>
                <a:cs typeface="Times" panose="02020603050405020304" pitchFamily="18" charset="0"/>
              </a:rPr>
              <a:t>argininosuccinate</a:t>
            </a:r>
            <a:endParaRPr lang="en-US" altLang="zh-CN" sz="3200">
              <a:solidFill>
                <a:schemeClr val="tx2"/>
              </a:solidFill>
              <a:ea typeface="宋体" panose="02010600030101010101" pitchFamily="2" charset="-122"/>
            </a:endParaRPr>
          </a:p>
        </p:txBody>
      </p:sp>
      <p:pic>
        <p:nvPicPr>
          <p:cNvPr id="41987" name="Picture 2" descr="unnumbered_23_p695a.jpg"/>
          <p:cNvPicPr>
            <a:picLocks noChangeAspect="1"/>
          </p:cNvPicPr>
          <p:nvPr/>
        </p:nvPicPr>
        <p:blipFill>
          <a:blip r:embed="rId2">
            <a:extLst>
              <a:ext uri="{28A0092B-C50C-407E-A947-70E740481C1C}">
                <a14:useLocalDpi xmlns:a14="http://schemas.microsoft.com/office/drawing/2010/main" val="0"/>
              </a:ext>
            </a:extLst>
          </a:blip>
          <a:srcRect b="12045"/>
          <a:stretch>
            <a:fillRect/>
          </a:stretch>
        </p:blipFill>
        <p:spPr bwMode="auto">
          <a:xfrm>
            <a:off x="628650" y="1690688"/>
            <a:ext cx="7040563" cy="3259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8" name="TextBox 3"/>
          <p:cNvSpPr txBox="1">
            <a:spLocks noChangeArrowheads="1"/>
          </p:cNvSpPr>
          <p:nvPr/>
        </p:nvSpPr>
        <p:spPr bwMode="auto">
          <a:xfrm>
            <a:off x="628650" y="5627688"/>
            <a:ext cx="43957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2000">
                <a:latin typeface="Times" panose="02020603050405020304" pitchFamily="18" charset="0"/>
                <a:ea typeface="宋体" panose="02010600030101010101" pitchFamily="2" charset="-122"/>
              </a:rPr>
              <a:t>A </a:t>
            </a:r>
            <a:r>
              <a:rPr lang="en-US" altLang="zh-CN" sz="2000">
                <a:solidFill>
                  <a:srgbClr val="FF0000"/>
                </a:solidFill>
                <a:latin typeface="Times" panose="02020603050405020304" pitchFamily="18" charset="0"/>
                <a:ea typeface="宋体" panose="02010600030101010101" pitchFamily="2" charset="-122"/>
              </a:rPr>
              <a:t>citrullyl-AMP</a:t>
            </a:r>
            <a:r>
              <a:rPr lang="en-US" altLang="zh-CN" sz="2000">
                <a:latin typeface="Times" panose="02020603050405020304" pitchFamily="18" charset="0"/>
                <a:ea typeface="宋体" panose="02010600030101010101" pitchFamily="2" charset="-122"/>
              </a:rPr>
              <a:t> intermediate is involved</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Step 4: Argininosuccinate is cleaved into arginine and fumarate</a:t>
            </a:r>
          </a:p>
        </p:txBody>
      </p:sp>
      <p:pic>
        <p:nvPicPr>
          <p:cNvPr id="44035" name="Picture 2" descr="unnumbered_23_p695b.jpg"/>
          <p:cNvPicPr>
            <a:picLocks noChangeAspect="1"/>
          </p:cNvPicPr>
          <p:nvPr/>
        </p:nvPicPr>
        <p:blipFill>
          <a:blip r:embed="rId2">
            <a:extLst>
              <a:ext uri="{28A0092B-C50C-407E-A947-70E740481C1C}">
                <a14:useLocalDpi xmlns:a14="http://schemas.microsoft.com/office/drawing/2010/main" val="0"/>
              </a:ext>
            </a:extLst>
          </a:blip>
          <a:srcRect b="12666"/>
          <a:stretch>
            <a:fillRect/>
          </a:stretch>
        </p:blipFill>
        <p:spPr bwMode="auto">
          <a:xfrm>
            <a:off x="949325" y="1798638"/>
            <a:ext cx="7243763" cy="343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628650" y="5565775"/>
            <a:ext cx="7886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2000">
                <a:latin typeface="Times" panose="02020603050405020304" pitchFamily="18" charset="0"/>
                <a:ea typeface="宋体" panose="02010600030101010101" pitchFamily="2" charset="-122"/>
              </a:rPr>
              <a:t>Fumarate is converted to malate before entering the mitochondria and the citric acid cycle.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07ACF-8A27-411B-AA6B-7546D310C212}"/>
              </a:ext>
            </a:extLst>
          </p:cNvPr>
          <p:cNvSpPr txBox="1">
            <a:spLocks/>
          </p:cNvSpPr>
          <p:nvPr/>
        </p:nvSpPr>
        <p:spPr bwMode="auto">
          <a:xfrm>
            <a:off x="628650" y="241141"/>
            <a:ext cx="7886700" cy="2083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endParaRPr lang="en-US" altLang="zh-CN" sz="3200" dirty="0">
              <a:solidFill>
                <a:schemeClr val="tx2"/>
              </a:solidFill>
              <a:ea typeface="宋体" panose="02010600030101010101" pitchFamily="2" charset="-122"/>
            </a:endParaRPr>
          </a:p>
          <a:p>
            <a:pPr algn="ctr">
              <a:spcBef>
                <a:spcPct val="0"/>
              </a:spcBef>
            </a:pPr>
            <a:r>
              <a:rPr lang="en-US" altLang="zh-CN" sz="3200" dirty="0">
                <a:solidFill>
                  <a:schemeClr val="tx2"/>
                </a:solidFill>
                <a:ea typeface="宋体" panose="02010600030101010101" pitchFamily="2" charset="-122"/>
              </a:rPr>
              <a:t>Three scenarios of amino acid catabolism (oxidative degradation)</a:t>
            </a:r>
          </a:p>
        </p:txBody>
      </p:sp>
      <p:sp>
        <p:nvSpPr>
          <p:cNvPr id="3" name="TextBox 2">
            <a:extLst>
              <a:ext uri="{FF2B5EF4-FFF2-40B4-BE49-F238E27FC236}">
                <a16:creationId xmlns:a16="http://schemas.microsoft.com/office/drawing/2014/main" id="{ADAC658B-91AE-432A-A517-790FF4F4ABBD}"/>
              </a:ext>
            </a:extLst>
          </p:cNvPr>
          <p:cNvSpPr txBox="1"/>
          <p:nvPr/>
        </p:nvSpPr>
        <p:spPr>
          <a:xfrm>
            <a:off x="929898" y="2743200"/>
            <a:ext cx="7585452" cy="3108543"/>
          </a:xfrm>
          <a:prstGeom prst="rect">
            <a:avLst/>
          </a:prstGeom>
          <a:noFill/>
        </p:spPr>
        <p:txBody>
          <a:bodyPr wrap="square" rtlCol="0">
            <a:spAutoFit/>
          </a:bodyPr>
          <a:lstStyle/>
          <a:p>
            <a:pPr marL="342900" indent="-342900">
              <a:buFont typeface="Arial" panose="020B0604020202020204" pitchFamily="34" charset="0"/>
              <a:buChar char="•"/>
            </a:pPr>
            <a:r>
              <a:rPr lang="en-US" altLang="zh-CN" sz="2800" dirty="0">
                <a:latin typeface="+mn-ea"/>
              </a:rPr>
              <a:t>Normal synthesis and breakdown of proteins (protein turnover)</a:t>
            </a:r>
          </a:p>
          <a:p>
            <a:pPr marL="342900" indent="-342900">
              <a:buFont typeface="Arial" panose="020B0604020202020204" pitchFamily="34" charset="0"/>
              <a:buChar char="•"/>
            </a:pPr>
            <a:endParaRPr lang="en-US" altLang="zh-CN" sz="2800" dirty="0">
              <a:latin typeface="+mn-ea"/>
            </a:endParaRPr>
          </a:p>
          <a:p>
            <a:pPr marL="342900" indent="-342900">
              <a:buFont typeface="Arial" panose="020B0604020202020204" pitchFamily="34" charset="0"/>
              <a:buChar char="•"/>
            </a:pPr>
            <a:r>
              <a:rPr lang="en-US" altLang="zh-CN" sz="2800" dirty="0">
                <a:latin typeface="+mn-ea"/>
              </a:rPr>
              <a:t>Dietary uptake of proteins exceeds needs for protein synthesis</a:t>
            </a:r>
          </a:p>
          <a:p>
            <a:pPr marL="342900" indent="-342900">
              <a:buFont typeface="Arial" panose="020B0604020202020204" pitchFamily="34" charset="0"/>
              <a:buChar char="•"/>
            </a:pPr>
            <a:endParaRPr lang="en-US" altLang="zh-CN" sz="2800" dirty="0">
              <a:latin typeface="+mn-ea"/>
            </a:endParaRPr>
          </a:p>
          <a:p>
            <a:pPr marL="342900" indent="-342900">
              <a:buFont typeface="Arial" panose="020B0604020202020204" pitchFamily="34" charset="0"/>
              <a:buChar char="•"/>
            </a:pPr>
            <a:r>
              <a:rPr lang="en-US" altLang="zh-CN" sz="2800" dirty="0">
                <a:latin typeface="+mn-ea"/>
              </a:rPr>
              <a:t>Starvation or when carbohydrates are limited</a:t>
            </a:r>
            <a:endParaRPr lang="zh-CN" altLang="en-US" sz="2800" dirty="0">
              <a:latin typeface="+mn-ea"/>
            </a:endParaRPr>
          </a:p>
        </p:txBody>
      </p:sp>
    </p:spTree>
    <p:extLst>
      <p:ext uri="{BB962C8B-B14F-4D97-AF65-F5344CB8AC3E}">
        <p14:creationId xmlns:p14="http://schemas.microsoft.com/office/powerpoint/2010/main" val="2909174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Step 5: Arginine is cleaved by arginase into urea</a:t>
            </a:r>
          </a:p>
        </p:txBody>
      </p:sp>
      <p:pic>
        <p:nvPicPr>
          <p:cNvPr id="45059" name="Picture 2" descr="unnumbered_23_p695c.jpg"/>
          <p:cNvPicPr>
            <a:picLocks noChangeAspect="1"/>
          </p:cNvPicPr>
          <p:nvPr/>
        </p:nvPicPr>
        <p:blipFill>
          <a:blip r:embed="rId2">
            <a:extLst>
              <a:ext uri="{28A0092B-C50C-407E-A947-70E740481C1C}">
                <a14:useLocalDpi xmlns:a14="http://schemas.microsoft.com/office/drawing/2010/main" val="0"/>
              </a:ext>
            </a:extLst>
          </a:blip>
          <a:srcRect b="12138"/>
          <a:stretch>
            <a:fillRect/>
          </a:stretch>
        </p:blipFill>
        <p:spPr bwMode="auto">
          <a:xfrm>
            <a:off x="1228725" y="2036763"/>
            <a:ext cx="6686550" cy="318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a:spLocks noChangeArrowheads="1"/>
          </p:cNvSpPr>
          <p:nvPr/>
        </p:nvSpPr>
        <p:spPr bwMode="auto">
          <a:xfrm>
            <a:off x="628650" y="5565775"/>
            <a:ext cx="78867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2000">
                <a:latin typeface="Times" panose="02020603050405020304" pitchFamily="18" charset="0"/>
                <a:ea typeface="宋体" panose="02010600030101010101" pitchFamily="2" charset="-122"/>
              </a:rPr>
              <a:t>Ornithine is transported into the mitochondrion to initiate another round of the urea cycle.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8_10"/>
          <p:cNvPicPr>
            <a:picLocks noChangeAspect="1" noChangeArrowheads="1"/>
          </p:cNvPicPr>
          <p:nvPr/>
        </p:nvPicPr>
        <p:blipFill rotWithShape="1">
          <a:blip r:embed="rId2">
            <a:extLst>
              <a:ext uri="{28A0092B-C50C-407E-A947-70E740481C1C}">
                <a14:useLocalDpi xmlns:a14="http://schemas.microsoft.com/office/drawing/2010/main" val="0"/>
              </a:ext>
            </a:extLst>
          </a:blip>
          <a:srcRect b="6884"/>
          <a:stretch/>
        </p:blipFill>
        <p:spPr bwMode="auto">
          <a:xfrm>
            <a:off x="628650" y="85725"/>
            <a:ext cx="4835525" cy="677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1987" name="Rectangle 2"/>
          <p:cNvSpPr>
            <a:spLocks noChangeArrowheads="1"/>
          </p:cNvSpPr>
          <p:nvPr/>
        </p:nvSpPr>
        <p:spPr bwMode="auto">
          <a:xfrm>
            <a:off x="5329238" y="3471863"/>
            <a:ext cx="3778250"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457200" indent="-457200">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spcBef>
                <a:spcPct val="0"/>
              </a:spcBef>
              <a:defRPr/>
            </a:pPr>
            <a:r>
              <a:rPr lang="en-US" altLang="zh-CN" sz="2000" dirty="0">
                <a:latin typeface="Calibri" panose="020F0502020204030204" pitchFamily="34" charset="0"/>
                <a:ea typeface="宋体" panose="02010600030101010101" pitchFamily="2" charset="-122"/>
                <a:cs typeface="Calibri" panose="020F0502020204030204" pitchFamily="34" charset="0"/>
              </a:rPr>
              <a:t>Carbamoyl phosphate synthetase I</a:t>
            </a:r>
          </a:p>
          <a:p>
            <a:pPr marL="0" indent="0">
              <a:spcBef>
                <a:spcPct val="0"/>
              </a:spcBef>
              <a:defRPr/>
            </a:pPr>
            <a:endParaRPr lang="en-US" altLang="zh-CN" sz="2000" dirty="0">
              <a:latin typeface="Calibri" panose="020F0502020204030204" pitchFamily="34" charset="0"/>
              <a:ea typeface="宋体" panose="02010600030101010101" pitchFamily="2" charset="-122"/>
              <a:cs typeface="Calibri" panose="020F0502020204030204" pitchFamily="34" charset="0"/>
            </a:endParaRPr>
          </a:p>
          <a:p>
            <a:pPr>
              <a:spcBef>
                <a:spcPct val="0"/>
              </a:spcBef>
              <a:buFontTx/>
              <a:buAutoNum type="arabicParenR"/>
              <a:defRPr/>
            </a:pPr>
            <a:r>
              <a:rPr lang="en-US" altLang="zh-CN" sz="2000" dirty="0">
                <a:latin typeface="Calibri" panose="020F0502020204030204" pitchFamily="34" charset="0"/>
                <a:ea typeface="宋体" panose="02010600030101010101" pitchFamily="2" charset="-122"/>
                <a:cs typeface="Calibri" panose="020F0502020204030204" pitchFamily="34" charset="0"/>
              </a:rPr>
              <a:t>Ornithine </a:t>
            </a:r>
            <a:r>
              <a:rPr lang="en-US" altLang="zh-CN" sz="2000" dirty="0" err="1">
                <a:latin typeface="Calibri" panose="020F0502020204030204" pitchFamily="34" charset="0"/>
                <a:ea typeface="宋体" panose="02010600030101010101" pitchFamily="2" charset="-122"/>
                <a:cs typeface="Calibri" panose="020F0502020204030204" pitchFamily="34" charset="0"/>
              </a:rPr>
              <a:t>transcarbamoylase</a:t>
            </a:r>
            <a:endParaRPr lang="en-US" altLang="zh-CN" sz="2000" dirty="0">
              <a:latin typeface="Calibri" panose="020F0502020204030204" pitchFamily="34" charset="0"/>
              <a:ea typeface="宋体" panose="02010600030101010101" pitchFamily="2" charset="-122"/>
              <a:cs typeface="Calibri" panose="020F0502020204030204" pitchFamily="34" charset="0"/>
            </a:endParaRPr>
          </a:p>
          <a:p>
            <a:pPr>
              <a:spcBef>
                <a:spcPct val="0"/>
              </a:spcBef>
              <a:buFontTx/>
              <a:buAutoNum type="arabicParenR"/>
              <a:defRPr/>
            </a:pPr>
            <a:r>
              <a:rPr lang="en-US" altLang="zh-CN" sz="2000" dirty="0" err="1">
                <a:latin typeface="Calibri" panose="020F0502020204030204" pitchFamily="34" charset="0"/>
                <a:ea typeface="宋体" panose="02010600030101010101" pitchFamily="2" charset="-122"/>
                <a:cs typeface="Calibri" panose="020F0502020204030204" pitchFamily="34" charset="0"/>
              </a:rPr>
              <a:t>Argininosuccinate</a:t>
            </a:r>
            <a:r>
              <a:rPr lang="en-US" altLang="zh-CN" sz="2000" dirty="0">
                <a:latin typeface="Calibri" panose="020F0502020204030204" pitchFamily="34" charset="0"/>
                <a:ea typeface="宋体" panose="02010600030101010101" pitchFamily="2" charset="-122"/>
                <a:cs typeface="Calibri" panose="020F0502020204030204" pitchFamily="34" charset="0"/>
              </a:rPr>
              <a:t> synthetase</a:t>
            </a:r>
          </a:p>
          <a:p>
            <a:pPr>
              <a:spcBef>
                <a:spcPct val="0"/>
              </a:spcBef>
              <a:buFontTx/>
              <a:buAutoNum type="arabicParenR"/>
              <a:defRPr/>
            </a:pPr>
            <a:r>
              <a:rPr lang="en-US" altLang="zh-CN" sz="2000" dirty="0" err="1">
                <a:latin typeface="Calibri" panose="020F0502020204030204" pitchFamily="34" charset="0"/>
                <a:ea typeface="宋体" panose="02010600030101010101" pitchFamily="2" charset="-122"/>
                <a:cs typeface="Calibri" panose="020F0502020204030204" pitchFamily="34" charset="0"/>
              </a:rPr>
              <a:t>Argininosuccinase</a:t>
            </a:r>
            <a:endParaRPr lang="en-US" altLang="zh-CN" sz="2000" dirty="0">
              <a:latin typeface="Calibri" panose="020F0502020204030204" pitchFamily="34" charset="0"/>
              <a:ea typeface="宋体" panose="02010600030101010101" pitchFamily="2" charset="-122"/>
              <a:cs typeface="Calibri" panose="020F0502020204030204" pitchFamily="34" charset="0"/>
            </a:endParaRPr>
          </a:p>
          <a:p>
            <a:pPr>
              <a:spcBef>
                <a:spcPct val="0"/>
              </a:spcBef>
              <a:buFontTx/>
              <a:buAutoNum type="arabicParenR"/>
              <a:defRPr/>
            </a:pPr>
            <a:r>
              <a:rPr lang="en-US" altLang="zh-CN" sz="2000" dirty="0">
                <a:latin typeface="Calibri" panose="020F0502020204030204" pitchFamily="34" charset="0"/>
                <a:ea typeface="宋体" panose="02010600030101010101" pitchFamily="2" charset="-122"/>
                <a:cs typeface="Calibri" panose="020F0502020204030204" pitchFamily="34" charset="0"/>
              </a:rPr>
              <a:t>Arginase </a:t>
            </a:r>
          </a:p>
        </p:txBody>
      </p:sp>
      <p:sp>
        <p:nvSpPr>
          <p:cNvPr id="46084" name="Title 1"/>
          <p:cNvSpPr txBox="1">
            <a:spLocks/>
          </p:cNvSpPr>
          <p:nvPr/>
        </p:nvSpPr>
        <p:spPr bwMode="auto">
          <a:xfrm>
            <a:off x="5445125" y="1362075"/>
            <a:ext cx="3679825"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The urea cycle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4"/>
          <p:cNvSpPr txBox="1">
            <a:spLocks noChangeArrowheads="1"/>
          </p:cNvSpPr>
          <p:nvPr/>
        </p:nvSpPr>
        <p:spPr bwMode="auto">
          <a:xfrm>
            <a:off x="468313" y="1627188"/>
            <a:ext cx="45989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eaLnBrk="1" hangingPunct="1">
              <a:buClr>
                <a:srgbClr val="FFFF66"/>
              </a:buClr>
              <a:defRPr/>
            </a:pPr>
            <a:r>
              <a:rPr lang="en-US" altLang="zh-CN" sz="2800" b="0" dirty="0">
                <a:latin typeface="+mn-lt"/>
              </a:rPr>
              <a:t>Overall reaction of urea cycle: </a:t>
            </a:r>
          </a:p>
        </p:txBody>
      </p:sp>
      <p:sp>
        <p:nvSpPr>
          <p:cNvPr id="3" name="Text Box 7"/>
          <p:cNvSpPr txBox="1">
            <a:spLocks noChangeArrowheads="1"/>
          </p:cNvSpPr>
          <p:nvPr/>
        </p:nvSpPr>
        <p:spPr bwMode="auto">
          <a:xfrm>
            <a:off x="568325" y="3911600"/>
            <a:ext cx="7886700" cy="255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marL="0" indent="0" eaLnBrk="1" hangingPunct="1">
              <a:buClr>
                <a:srgbClr val="FFFF66"/>
              </a:buClr>
              <a:defRPr/>
            </a:pPr>
            <a:r>
              <a:rPr lang="en-US" altLang="zh-CN" sz="2000" b="0" dirty="0">
                <a:latin typeface="+mn-lt"/>
              </a:rPr>
              <a:t>Urea consists of one nitrogen atom from aspartate,  one nitrogen atom from NH</a:t>
            </a:r>
            <a:r>
              <a:rPr lang="en-US" altLang="zh-CN" sz="2000" b="0" baseline="-25000" dirty="0">
                <a:latin typeface="+mn-lt"/>
              </a:rPr>
              <a:t>4</a:t>
            </a:r>
            <a:r>
              <a:rPr lang="en-US" altLang="zh-CN" sz="2000" b="0" baseline="30000" dirty="0">
                <a:latin typeface="+mn-lt"/>
              </a:rPr>
              <a:t>+</a:t>
            </a:r>
            <a:r>
              <a:rPr lang="en-US" altLang="zh-CN" sz="2000" b="0" dirty="0">
                <a:latin typeface="+mn-lt"/>
              </a:rPr>
              <a:t>, and one carbon from CO</a:t>
            </a:r>
            <a:r>
              <a:rPr lang="en-US" altLang="zh-CN" sz="2000" b="0" baseline="-25000" dirty="0">
                <a:latin typeface="+mn-lt"/>
              </a:rPr>
              <a:t>2</a:t>
            </a:r>
            <a:r>
              <a:rPr lang="en-US" altLang="zh-CN" sz="2000" b="0" dirty="0">
                <a:latin typeface="+mn-lt"/>
              </a:rPr>
              <a:t>. </a:t>
            </a:r>
          </a:p>
          <a:p>
            <a:pPr marL="0" indent="0" eaLnBrk="1" hangingPunct="1">
              <a:defRPr/>
            </a:pPr>
            <a:endParaRPr lang="en-US" altLang="zh-CN" sz="2000" b="0" dirty="0">
              <a:latin typeface="+mn-lt"/>
            </a:endParaRPr>
          </a:p>
          <a:p>
            <a:pPr marL="0" indent="0" eaLnBrk="1" hangingPunct="1">
              <a:buClr>
                <a:srgbClr val="FFFF66"/>
              </a:buClr>
              <a:defRPr/>
            </a:pPr>
            <a:r>
              <a:rPr lang="en-US" altLang="zh-CN" sz="2000" b="0" dirty="0">
                <a:latin typeface="+mn-lt"/>
              </a:rPr>
              <a:t>Energy expensive disposal: 4 ATP (4 high-energy phosphate groups). </a:t>
            </a:r>
          </a:p>
          <a:p>
            <a:pPr marL="0" indent="0" eaLnBrk="1" hangingPunct="1">
              <a:buClr>
                <a:srgbClr val="FFFF66"/>
              </a:buClr>
              <a:defRPr/>
            </a:pPr>
            <a:endParaRPr lang="en-US" altLang="zh-CN" sz="2000" b="0" dirty="0">
              <a:latin typeface="+mn-lt"/>
            </a:endParaRPr>
          </a:p>
          <a:p>
            <a:pPr marL="0" indent="0" eaLnBrk="1" hangingPunct="1">
              <a:buClr>
                <a:srgbClr val="FFFF66"/>
              </a:buClr>
              <a:defRPr/>
            </a:pPr>
            <a:r>
              <a:rPr lang="en-US" altLang="zh-CN" sz="2000" b="0" dirty="0">
                <a:latin typeface="+mn-lt"/>
              </a:rPr>
              <a:t>Regeneration of oxaloacetate produces NADH, which can generate up to 2.5 ATP during mitochondrial respiration.</a:t>
            </a:r>
          </a:p>
        </p:txBody>
      </p:sp>
      <p:pic>
        <p:nvPicPr>
          <p:cNvPr id="47108"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9138" y="712788"/>
            <a:ext cx="2987675" cy="186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8325" y="2798763"/>
            <a:ext cx="6985000" cy="774700"/>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8_10"/>
          <p:cNvPicPr>
            <a:picLocks noChangeAspect="1" noChangeArrowheads="1"/>
          </p:cNvPicPr>
          <p:nvPr/>
        </p:nvPicPr>
        <p:blipFill rotWithShape="1">
          <a:blip r:embed="rId2">
            <a:extLst>
              <a:ext uri="{28A0092B-C50C-407E-A947-70E740481C1C}">
                <a14:useLocalDpi xmlns:a14="http://schemas.microsoft.com/office/drawing/2010/main" val="0"/>
              </a:ext>
            </a:extLst>
          </a:blip>
          <a:srcRect b="6884"/>
          <a:stretch/>
        </p:blipFill>
        <p:spPr bwMode="auto">
          <a:xfrm>
            <a:off x="319088" y="85725"/>
            <a:ext cx="4835525" cy="677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1987" name="Rectangle 2"/>
          <p:cNvSpPr>
            <a:spLocks noChangeArrowheads="1"/>
          </p:cNvSpPr>
          <p:nvPr/>
        </p:nvSpPr>
        <p:spPr bwMode="auto">
          <a:xfrm>
            <a:off x="5124450" y="3640138"/>
            <a:ext cx="4019550"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sz="2000">
                <a:latin typeface="Times" panose="02020603050405020304" pitchFamily="18" charset="0"/>
                <a:ea typeface="宋体" panose="02010600030101010101" pitchFamily="2" charset="-122"/>
                <a:cs typeface="Calibri" panose="020F0502020204030204" pitchFamily="34" charset="0"/>
              </a:rPr>
              <a:t>Long term regulation (expression of key enzymes)</a:t>
            </a:r>
          </a:p>
          <a:p>
            <a:pPr>
              <a:spcBef>
                <a:spcPct val="0"/>
              </a:spcBef>
            </a:pPr>
            <a:endParaRPr lang="en-US" altLang="zh-CN" sz="2000">
              <a:latin typeface="Times" panose="02020603050405020304" pitchFamily="18" charset="0"/>
              <a:ea typeface="宋体" panose="02010600030101010101" pitchFamily="2" charset="-122"/>
              <a:cs typeface="Calibri" panose="020F0502020204030204" pitchFamily="34" charset="0"/>
            </a:endParaRPr>
          </a:p>
          <a:p>
            <a:pPr>
              <a:spcBef>
                <a:spcPct val="0"/>
              </a:spcBef>
              <a:buFontTx/>
              <a:buAutoNum type="arabicParenR"/>
            </a:pPr>
            <a:r>
              <a:rPr lang="en-US" altLang="zh-CN" sz="2000">
                <a:latin typeface="Times" panose="02020603050405020304" pitchFamily="18" charset="0"/>
                <a:ea typeface="宋体" panose="02010600030101010101" pitchFamily="2" charset="-122"/>
                <a:cs typeface="Calibri" panose="020F0502020204030204" pitchFamily="34" charset="0"/>
              </a:rPr>
              <a:t>Ornithine transcarbamoylase</a:t>
            </a:r>
          </a:p>
          <a:p>
            <a:pPr>
              <a:spcBef>
                <a:spcPct val="0"/>
              </a:spcBef>
              <a:buFontTx/>
              <a:buAutoNum type="arabicParenR"/>
            </a:pPr>
            <a:r>
              <a:rPr lang="en-US" altLang="zh-CN" sz="2000">
                <a:latin typeface="Times" panose="02020603050405020304" pitchFamily="18" charset="0"/>
                <a:ea typeface="宋体" panose="02010600030101010101" pitchFamily="2" charset="-122"/>
                <a:cs typeface="Calibri" panose="020F0502020204030204" pitchFamily="34" charset="0"/>
              </a:rPr>
              <a:t>Argininosuccinate synthetase</a:t>
            </a:r>
          </a:p>
          <a:p>
            <a:pPr>
              <a:spcBef>
                <a:spcPct val="0"/>
              </a:spcBef>
              <a:buFontTx/>
              <a:buAutoNum type="arabicParenR"/>
            </a:pPr>
            <a:r>
              <a:rPr lang="en-US" altLang="zh-CN" sz="2000">
                <a:latin typeface="Times" panose="02020603050405020304" pitchFamily="18" charset="0"/>
                <a:ea typeface="宋体" panose="02010600030101010101" pitchFamily="2" charset="-122"/>
                <a:cs typeface="Calibri" panose="020F0502020204030204" pitchFamily="34" charset="0"/>
              </a:rPr>
              <a:t>Argininosuccinase</a:t>
            </a:r>
          </a:p>
          <a:p>
            <a:pPr>
              <a:spcBef>
                <a:spcPct val="0"/>
              </a:spcBef>
              <a:buFontTx/>
              <a:buAutoNum type="arabicParenR"/>
            </a:pPr>
            <a:r>
              <a:rPr lang="en-US" altLang="zh-CN" sz="2000">
                <a:latin typeface="Times" panose="02020603050405020304" pitchFamily="18" charset="0"/>
                <a:ea typeface="宋体" panose="02010600030101010101" pitchFamily="2" charset="-122"/>
                <a:cs typeface="Calibri" panose="020F0502020204030204" pitchFamily="34" charset="0"/>
              </a:rPr>
              <a:t>Arginase </a:t>
            </a:r>
          </a:p>
        </p:txBody>
      </p:sp>
      <p:sp>
        <p:nvSpPr>
          <p:cNvPr id="3" name="TextBox 2"/>
          <p:cNvSpPr txBox="1"/>
          <p:nvPr/>
        </p:nvSpPr>
        <p:spPr>
          <a:xfrm>
            <a:off x="5124450" y="433388"/>
            <a:ext cx="3787775" cy="1077912"/>
          </a:xfrm>
          <a:prstGeom prst="rect">
            <a:avLst/>
          </a:prstGeom>
          <a:noFill/>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CN" sz="3200">
                <a:ea typeface="宋体" panose="02010600030101010101" pitchFamily="2" charset="-122"/>
              </a:rPr>
              <a:t>Regulation of the urea cycle</a:t>
            </a:r>
            <a:endParaRPr lang="zh-CN" altLang="en-US" sz="3200">
              <a:ea typeface="宋体" panose="02010600030101010101" pitchFamily="2" charset="-122"/>
            </a:endParaRPr>
          </a:p>
        </p:txBody>
      </p:sp>
      <p:sp>
        <p:nvSpPr>
          <p:cNvPr id="4" name="TextBox 3"/>
          <p:cNvSpPr txBox="1"/>
          <p:nvPr/>
        </p:nvSpPr>
        <p:spPr>
          <a:xfrm>
            <a:off x="5138738" y="2230438"/>
            <a:ext cx="3059112" cy="461962"/>
          </a:xfrm>
          <a:prstGeom prst="rect">
            <a:avLst/>
          </a:prstGeom>
          <a:noFill/>
        </p:spPr>
        <p:txBody>
          <a:bodyPr wrap="none">
            <a:spAutoFit/>
          </a:bodyPr>
          <a:lstStyle/>
          <a:p>
            <a:pPr>
              <a:defRPr/>
            </a:pPr>
            <a:r>
              <a:rPr lang="en-US" altLang="zh-CN" dirty="0">
                <a:latin typeface="+mn-lt"/>
              </a:rPr>
              <a:t>Short term regulation</a:t>
            </a:r>
          </a:p>
        </p:txBody>
      </p:sp>
      <p:cxnSp>
        <p:nvCxnSpPr>
          <p:cNvPr id="48134" name="Straight Arrow Connector 5"/>
          <p:cNvCxnSpPr>
            <a:cxnSpLocks/>
          </p:cNvCxnSpPr>
          <p:nvPr/>
        </p:nvCxnSpPr>
        <p:spPr bwMode="auto">
          <a:xfrm flipH="1">
            <a:off x="2887663" y="2478088"/>
            <a:ext cx="2236787" cy="0"/>
          </a:xfrm>
          <a:prstGeom prst="straightConnector1">
            <a:avLst/>
          </a:prstGeom>
          <a:noFill/>
          <a:ln w="25400"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92175" y="1268413"/>
            <a:ext cx="7359650" cy="5545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55" name="Title 1"/>
          <p:cNvSpPr txBox="1">
            <a:spLocks/>
          </p:cNvSpPr>
          <p:nvPr/>
        </p:nvSpPr>
        <p:spPr bwMode="auto">
          <a:xfrm>
            <a:off x="0" y="365125"/>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Deficiency of the urea cycle and diseases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 y="1658938"/>
            <a:ext cx="9115425" cy="264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Title 1"/>
          <p:cNvSpPr txBox="1">
            <a:spLocks/>
          </p:cNvSpPr>
          <p:nvPr/>
        </p:nvSpPr>
        <p:spPr bwMode="auto">
          <a:xfrm>
            <a:off x="0" y="365125"/>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Urea cycle deficiency</a:t>
            </a:r>
          </a:p>
        </p:txBody>
      </p:sp>
      <p:sp>
        <p:nvSpPr>
          <p:cNvPr id="5" name="TextBox 4"/>
          <p:cNvSpPr txBox="1">
            <a:spLocks noChangeArrowheads="1"/>
          </p:cNvSpPr>
          <p:nvPr/>
        </p:nvSpPr>
        <p:spPr bwMode="auto">
          <a:xfrm>
            <a:off x="192088" y="4789488"/>
            <a:ext cx="87884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zh-CN">
                <a:ea typeface="宋体" panose="02010600030101010101" pitchFamily="2" charset="-122"/>
              </a:rPr>
              <a:t>Anything can go wrong will!</a:t>
            </a:r>
          </a:p>
          <a:p>
            <a:endParaRPr lang="en-US" altLang="zh-CN">
              <a:ea typeface="宋体" panose="02010600030101010101" pitchFamily="2" charset="-122"/>
            </a:endParaRPr>
          </a:p>
          <a:p>
            <a:r>
              <a:rPr lang="en-US" altLang="zh-CN">
                <a:ea typeface="宋体" panose="02010600030101010101" pitchFamily="2" charset="-122"/>
              </a:rPr>
              <a:t>Citrin encodes a mitochondria transporter for Aspartate and glutamate</a:t>
            </a:r>
          </a:p>
        </p:txBody>
      </p:sp>
      <p:cxnSp>
        <p:nvCxnSpPr>
          <p:cNvPr id="51205" name="Straight Connector 6"/>
          <p:cNvCxnSpPr>
            <a:cxnSpLocks noChangeShapeType="1"/>
          </p:cNvCxnSpPr>
          <p:nvPr/>
        </p:nvCxnSpPr>
        <p:spPr bwMode="auto">
          <a:xfrm>
            <a:off x="46038" y="3130550"/>
            <a:ext cx="3471862" cy="0"/>
          </a:xfrm>
          <a:prstGeom prst="line">
            <a:avLst/>
          </a:prstGeom>
          <a:noFill/>
          <a:ln w="25400" algn="ctr">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descr="figure_18_14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722438"/>
            <a:ext cx="4097338" cy="4951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227" name="Picture 2" descr="figure_18_14_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3800" y="1520825"/>
            <a:ext cx="3330575" cy="515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2228" name="Title 1"/>
          <p:cNvSpPr txBox="1">
            <a:spLocks/>
          </p:cNvSpPr>
          <p:nvPr/>
        </p:nvSpPr>
        <p:spPr bwMode="auto">
          <a:xfrm>
            <a:off x="0" y="365125"/>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Treatment of urea cycle deficiency</a:t>
            </a:r>
          </a:p>
          <a:p>
            <a:pPr algn="ctr">
              <a:spcBef>
                <a:spcPct val="0"/>
              </a:spcBef>
            </a:pPr>
            <a:r>
              <a:rPr lang="en-US" altLang="zh-CN" sz="3200">
                <a:solidFill>
                  <a:schemeClr val="tx2"/>
                </a:solidFill>
                <a:ea typeface="宋体" panose="02010600030101010101" pitchFamily="2" charset="-122"/>
              </a:rPr>
              <a:t>(to reduce ammonium)</a:t>
            </a:r>
          </a:p>
        </p:txBody>
      </p:sp>
      <p:sp>
        <p:nvSpPr>
          <p:cNvPr id="2" name="Oval 1"/>
          <p:cNvSpPr>
            <a:spLocks noChangeArrowheads="1"/>
          </p:cNvSpPr>
          <p:nvPr/>
        </p:nvSpPr>
        <p:spPr bwMode="auto">
          <a:xfrm>
            <a:off x="5486400" y="2619375"/>
            <a:ext cx="1549400" cy="588963"/>
          </a:xfrm>
          <a:prstGeom prst="ellipse">
            <a:avLst/>
          </a:prstGeom>
          <a:solidFill>
            <a:srgbClr val="FF0000">
              <a:alpha val="21960"/>
            </a:srgbClr>
          </a:solidFill>
          <a:ln w="9525" algn="ctr">
            <a:solidFill>
              <a:schemeClr val="tx1"/>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zh-CN" altLang="en-US">
              <a:ea typeface="宋体" panose="02010600030101010101" pitchFamily="2" charset="-122"/>
            </a:endParaRPr>
          </a:p>
        </p:txBody>
      </p:sp>
      <p:sp>
        <p:nvSpPr>
          <p:cNvPr id="52230" name="TextBox 2"/>
          <p:cNvSpPr txBox="1">
            <a:spLocks noChangeArrowheads="1"/>
          </p:cNvSpPr>
          <p:nvPr/>
        </p:nvSpPr>
        <p:spPr bwMode="auto">
          <a:xfrm>
            <a:off x="4194175" y="5192713"/>
            <a:ext cx="1747838" cy="830262"/>
          </a:xfrm>
          <a:prstGeom prst="rect">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r>
              <a:rPr lang="en-US" altLang="zh-CN">
                <a:ea typeface="宋体" panose="02010600030101010101" pitchFamily="2" charset="-122"/>
              </a:rPr>
              <a:t>Excreted by the kidney</a:t>
            </a:r>
            <a:endParaRPr lang="zh-CN" altLang="en-US">
              <a:ea typeface="宋体" panose="02010600030101010101" pitchFamily="2" charset="-122"/>
            </a:endParaRPr>
          </a:p>
        </p:txBody>
      </p:sp>
      <p:cxnSp>
        <p:nvCxnSpPr>
          <p:cNvPr id="52231" name="Straight Arrow Connector 5"/>
          <p:cNvCxnSpPr>
            <a:cxnSpLocks/>
          </p:cNvCxnSpPr>
          <p:nvPr/>
        </p:nvCxnSpPr>
        <p:spPr bwMode="auto">
          <a:xfrm flipH="1">
            <a:off x="5176838" y="4540250"/>
            <a:ext cx="153987" cy="450850"/>
          </a:xfrm>
          <a:prstGeom prst="straightConnector1">
            <a:avLst/>
          </a:prstGeom>
          <a:noFill/>
          <a:ln w="25400"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2232" name="Straight Arrow Connector 9"/>
          <p:cNvCxnSpPr>
            <a:cxnSpLocks/>
          </p:cNvCxnSpPr>
          <p:nvPr/>
        </p:nvCxnSpPr>
        <p:spPr bwMode="auto">
          <a:xfrm flipH="1">
            <a:off x="6032500" y="5561013"/>
            <a:ext cx="568325" cy="0"/>
          </a:xfrm>
          <a:prstGeom prst="straightConnector1">
            <a:avLst/>
          </a:prstGeom>
          <a:noFill/>
          <a:ln w="25400" algn="ctr">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figure_18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725" y="1139825"/>
            <a:ext cx="5257800" cy="571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5"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51400" y="1368425"/>
            <a:ext cx="4121150" cy="274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6" name="Title 1"/>
          <p:cNvSpPr txBox="1">
            <a:spLocks/>
          </p:cNvSpPr>
          <p:nvPr/>
        </p:nvSpPr>
        <p:spPr bwMode="auto">
          <a:xfrm>
            <a:off x="0" y="365125"/>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Connection between the urea cycle and TCA cycle</a:t>
            </a:r>
          </a:p>
        </p:txBody>
      </p:sp>
      <p:sp>
        <p:nvSpPr>
          <p:cNvPr id="54277" name="TextBox 5"/>
          <p:cNvSpPr txBox="1">
            <a:spLocks noChangeArrowheads="1"/>
          </p:cNvSpPr>
          <p:nvPr/>
        </p:nvSpPr>
        <p:spPr bwMode="auto">
          <a:xfrm>
            <a:off x="6215063" y="4113213"/>
            <a:ext cx="1884362"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zh-CN">
                <a:solidFill>
                  <a:srgbClr val="FF0000"/>
                </a:solidFill>
                <a:ea typeface="宋体" panose="02010600030101010101" pitchFamily="2" charset="-122"/>
              </a:rPr>
              <a:t>Krebs bicycle</a:t>
            </a:r>
            <a:endParaRPr lang="zh-CN" altLang="en-US">
              <a:solidFill>
                <a:srgbClr val="FF0000"/>
              </a:solidFill>
              <a:ea typeface="宋体" panose="02010600030101010101" pitchFamily="2" charset="-122"/>
            </a:endParaRPr>
          </a:p>
        </p:txBody>
      </p:sp>
      <p:pic>
        <p:nvPicPr>
          <p:cNvPr id="54278" name="Picture 2" descr="unnumbered_16_p63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2850" y="4511675"/>
            <a:ext cx="1668463" cy="2341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figure_18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738" y="1196975"/>
            <a:ext cx="6232525" cy="566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299" name="Title 1"/>
          <p:cNvSpPr txBox="1">
            <a:spLocks/>
          </p:cNvSpPr>
          <p:nvPr/>
        </p:nvSpPr>
        <p:spPr bwMode="auto">
          <a:xfrm>
            <a:off x="0" y="365125"/>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The aspartate-argininosuccinate shunt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Picture 2" descr="figure_18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5738" y="1196975"/>
            <a:ext cx="6232525" cy="566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47" name="Title 1"/>
          <p:cNvSpPr txBox="1">
            <a:spLocks/>
          </p:cNvSpPr>
          <p:nvPr/>
        </p:nvSpPr>
        <p:spPr bwMode="auto">
          <a:xfrm>
            <a:off x="0" y="365125"/>
            <a:ext cx="91440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The aspartate-argininosuccinate shunt</a:t>
            </a:r>
          </a:p>
        </p:txBody>
      </p:sp>
      <p:sp>
        <p:nvSpPr>
          <p:cNvPr id="57348" name="Rectangle: Rounded Corners 1"/>
          <p:cNvSpPr>
            <a:spLocks noChangeArrowheads="1"/>
          </p:cNvSpPr>
          <p:nvPr/>
        </p:nvSpPr>
        <p:spPr bwMode="auto">
          <a:xfrm>
            <a:off x="4308475" y="3252788"/>
            <a:ext cx="527050" cy="279400"/>
          </a:xfrm>
          <a:prstGeom prst="roundRect">
            <a:avLst>
              <a:gd name="adj" fmla="val 16667"/>
            </a:avLst>
          </a:prstGeom>
          <a:solidFill>
            <a:srgbClr val="FF0000"/>
          </a:solidFill>
          <a:ln w="9525" algn="ctr">
            <a:solidFill>
              <a:schemeClr val="tx1"/>
            </a:solidFill>
            <a:round/>
            <a:headEnd/>
            <a:tailEnd/>
          </a:ln>
        </p:spPr>
        <p:txBody>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endParaRPr lang="zh-CN" altLang="en-US">
              <a:ea typeface="宋体" panose="02010600030101010101" pitchFamily="2" charset="-122"/>
            </a:endParaRPr>
          </a:p>
        </p:txBody>
      </p:sp>
      <p:sp>
        <p:nvSpPr>
          <p:cNvPr id="57349" name="TextBox 3"/>
          <p:cNvSpPr txBox="1">
            <a:spLocks noChangeArrowheads="1"/>
          </p:cNvSpPr>
          <p:nvPr/>
        </p:nvSpPr>
        <p:spPr bwMode="auto">
          <a:xfrm>
            <a:off x="3783013" y="5994400"/>
            <a:ext cx="515302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r>
              <a:rPr lang="en-US" altLang="zh-CN">
                <a:solidFill>
                  <a:srgbClr val="FF0000"/>
                </a:solidFill>
                <a:ea typeface="宋体" panose="02010600030101010101" pitchFamily="2" charset="-122"/>
              </a:rPr>
              <a:t>Citrin deficiency affects glycolysis and gluconeogenesis, besides the urea cycle </a:t>
            </a:r>
            <a:endParaRPr lang="zh-CN" altLang="en-US">
              <a:solidFill>
                <a:srgbClr val="FF0000"/>
              </a:solidFill>
              <a:ea typeface="宋体" panose="0201060003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18"/>
          <p:cNvSpPr>
            <a:spLocks noChangeShapeType="1"/>
          </p:cNvSpPr>
          <p:nvPr/>
        </p:nvSpPr>
        <p:spPr bwMode="auto">
          <a:xfrm flipV="1">
            <a:off x="1087438" y="4744879"/>
            <a:ext cx="531812" cy="5397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3" name="Line 19"/>
          <p:cNvSpPr>
            <a:spLocks noChangeShapeType="1"/>
          </p:cNvSpPr>
          <p:nvPr/>
        </p:nvSpPr>
        <p:spPr bwMode="auto">
          <a:xfrm flipH="1">
            <a:off x="3203575" y="2657316"/>
            <a:ext cx="504825" cy="5032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4" name="Text Box 20"/>
          <p:cNvSpPr txBox="1">
            <a:spLocks noChangeArrowheads="1"/>
          </p:cNvSpPr>
          <p:nvPr/>
        </p:nvSpPr>
        <p:spPr bwMode="auto">
          <a:xfrm>
            <a:off x="0" y="5284629"/>
            <a:ext cx="176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zh-CN" sz="2000" b="1">
                <a:ea typeface="宋体" panose="02010600030101010101" pitchFamily="2" charset="-122"/>
              </a:rPr>
              <a:t>Amino group</a:t>
            </a:r>
          </a:p>
        </p:txBody>
      </p:sp>
      <p:sp>
        <p:nvSpPr>
          <p:cNvPr id="5125" name="Text Box 21"/>
          <p:cNvSpPr txBox="1">
            <a:spLocks noChangeArrowheads="1"/>
          </p:cNvSpPr>
          <p:nvPr/>
        </p:nvSpPr>
        <p:spPr bwMode="auto">
          <a:xfrm>
            <a:off x="2843213" y="2152491"/>
            <a:ext cx="206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zh-CN" sz="2000" b="1">
                <a:ea typeface="宋体" panose="02010600030101010101" pitchFamily="2" charset="-122"/>
              </a:rPr>
              <a:t>Carboxyl group</a:t>
            </a:r>
          </a:p>
        </p:txBody>
      </p:sp>
      <p:sp>
        <p:nvSpPr>
          <p:cNvPr id="5127" name="Text Box 24"/>
          <p:cNvSpPr txBox="1">
            <a:spLocks noChangeArrowheads="1"/>
          </p:cNvSpPr>
          <p:nvPr/>
        </p:nvSpPr>
        <p:spPr bwMode="auto">
          <a:xfrm>
            <a:off x="4540627" y="3273187"/>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FFCC"/>
              </a:buClr>
              <a:defRPr/>
            </a:pPr>
            <a:r>
              <a:rPr lang="en-US" altLang="zh-CN" dirty="0">
                <a:latin typeface="+mn-lt"/>
                <a:ea typeface="宋体" panose="02010600030101010101" pitchFamily="2" charset="-122"/>
              </a:rPr>
              <a:t>Removal of the</a:t>
            </a:r>
            <a:r>
              <a:rPr lang="zh-CN" altLang="en-US" dirty="0">
                <a:latin typeface="+mn-lt"/>
                <a:ea typeface="宋体" panose="02010600030101010101" pitchFamily="2" charset="-122"/>
              </a:rPr>
              <a:t> </a:t>
            </a:r>
            <a:r>
              <a:rPr lang="en-US" altLang="zh-CN" dirty="0">
                <a:latin typeface="+mn-lt"/>
                <a:ea typeface="宋体" panose="02010600030101010101" pitchFamily="2" charset="-122"/>
              </a:rPr>
              <a:t>amino groups by</a:t>
            </a:r>
            <a:r>
              <a:rPr lang="zh-CN" altLang="en-US" dirty="0">
                <a:latin typeface="+mn-lt"/>
                <a:ea typeface="宋体" panose="02010600030101010101" pitchFamily="2" charset="-122"/>
              </a:rPr>
              <a:t> </a:t>
            </a:r>
            <a:r>
              <a:rPr lang="en-US" altLang="zh-CN" dirty="0">
                <a:latin typeface="+mn-lt"/>
                <a:ea typeface="宋体" panose="02010600030101010101" pitchFamily="2" charset="-122"/>
              </a:rPr>
              <a:t>transamination</a:t>
            </a:r>
          </a:p>
          <a:p>
            <a:pPr eaLnBrk="1" hangingPunct="1">
              <a:spcBef>
                <a:spcPct val="0"/>
              </a:spcBef>
              <a:buClr>
                <a:srgbClr val="FFFFCC"/>
              </a:buClr>
              <a:buFont typeface="Wingdings" panose="05000000000000000000" pitchFamily="2" charset="2"/>
              <a:buNone/>
              <a:defRPr/>
            </a:pPr>
            <a:endParaRPr lang="en-US" altLang="zh-CN" dirty="0">
              <a:latin typeface="+mn-lt"/>
              <a:ea typeface="宋体" panose="02010600030101010101" pitchFamily="2" charset="-122"/>
            </a:endParaRPr>
          </a:p>
          <a:p>
            <a:pPr eaLnBrk="1" hangingPunct="1">
              <a:spcBef>
                <a:spcPct val="0"/>
              </a:spcBef>
              <a:buClr>
                <a:srgbClr val="FFFFCC"/>
              </a:buClr>
              <a:defRPr/>
            </a:pPr>
            <a:r>
              <a:rPr lang="en-US" altLang="zh-CN" dirty="0">
                <a:latin typeface="+mn-lt"/>
                <a:ea typeface="宋体" panose="02010600030101010101" pitchFamily="2" charset="-122"/>
              </a:rPr>
              <a:t>The leftover carbon skeletons are converted to common intermediates of energy-producing pathways. </a:t>
            </a:r>
          </a:p>
        </p:txBody>
      </p:sp>
      <p:pic>
        <p:nvPicPr>
          <p:cNvPr id="2" name="Picture 13" descr="figure_03_02"/>
          <p:cNvPicPr>
            <a:picLocks noChangeAspect="1" noChangeArrowheads="1"/>
          </p:cNvPicPr>
          <p:nvPr/>
        </p:nvPicPr>
        <p:blipFill>
          <a:blip r:embed="rId2">
            <a:extLst>
              <a:ext uri="{28A0092B-C50C-407E-A947-70E740481C1C}">
                <a14:useLocalDpi xmlns:a14="http://schemas.microsoft.com/office/drawing/2010/main" val="0"/>
              </a:ext>
            </a:extLst>
          </a:blip>
          <a:srcRect b="7848"/>
          <a:stretch>
            <a:fillRect/>
          </a:stretch>
        </p:blipFill>
        <p:spPr bwMode="auto">
          <a:xfrm>
            <a:off x="1765300" y="3160554"/>
            <a:ext cx="1982788"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17"/>
          <p:cNvSpPr/>
          <p:nvPr/>
        </p:nvSpPr>
        <p:spPr>
          <a:xfrm>
            <a:off x="1503363" y="3847941"/>
            <a:ext cx="1052512" cy="1027113"/>
          </a:xfrm>
          <a:prstGeom prst="ellipse">
            <a:avLst/>
          </a:prstGeom>
          <a:no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sp>
        <p:nvSpPr>
          <p:cNvPr id="5129" name="Title 1"/>
          <p:cNvSpPr txBox="1">
            <a:spLocks/>
          </p:cNvSpPr>
          <p:nvPr/>
        </p:nvSpPr>
        <p:spPr bwMode="auto">
          <a:xfrm>
            <a:off x="628650" y="241141"/>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endParaRPr lang="en-US" altLang="zh-CN" sz="3200" dirty="0">
              <a:solidFill>
                <a:schemeClr val="tx2"/>
              </a:solidFill>
              <a:ea typeface="宋体" panose="02010600030101010101" pitchFamily="2" charset="-122"/>
            </a:endParaRPr>
          </a:p>
          <a:p>
            <a:pPr algn="ctr">
              <a:spcBef>
                <a:spcPct val="0"/>
              </a:spcBef>
            </a:pPr>
            <a:r>
              <a:rPr lang="en-US" altLang="zh-CN" sz="3200" dirty="0">
                <a:solidFill>
                  <a:schemeClr val="tx2"/>
                </a:solidFill>
                <a:ea typeface="宋体" panose="02010600030101010101" pitchFamily="2" charset="-122"/>
              </a:rPr>
              <a:t>Overview of amino acid catabolism</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Line 18"/>
          <p:cNvSpPr>
            <a:spLocks noChangeShapeType="1"/>
          </p:cNvSpPr>
          <p:nvPr/>
        </p:nvSpPr>
        <p:spPr bwMode="auto">
          <a:xfrm flipV="1">
            <a:off x="1087438" y="4744879"/>
            <a:ext cx="531812" cy="53975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3" name="Line 19"/>
          <p:cNvSpPr>
            <a:spLocks noChangeShapeType="1"/>
          </p:cNvSpPr>
          <p:nvPr/>
        </p:nvSpPr>
        <p:spPr bwMode="auto">
          <a:xfrm flipH="1">
            <a:off x="3203575" y="2657316"/>
            <a:ext cx="504825" cy="503238"/>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124" name="Text Box 20"/>
          <p:cNvSpPr txBox="1">
            <a:spLocks noChangeArrowheads="1"/>
          </p:cNvSpPr>
          <p:nvPr/>
        </p:nvSpPr>
        <p:spPr bwMode="auto">
          <a:xfrm>
            <a:off x="0" y="5284629"/>
            <a:ext cx="17653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zh-CN" sz="2000" b="1" dirty="0">
                <a:ea typeface="宋体" panose="02010600030101010101" pitchFamily="2" charset="-122"/>
              </a:rPr>
              <a:t>Amino group</a:t>
            </a:r>
          </a:p>
        </p:txBody>
      </p:sp>
      <p:sp>
        <p:nvSpPr>
          <p:cNvPr id="5125" name="Text Box 21"/>
          <p:cNvSpPr txBox="1">
            <a:spLocks noChangeArrowheads="1"/>
          </p:cNvSpPr>
          <p:nvPr/>
        </p:nvSpPr>
        <p:spPr bwMode="auto">
          <a:xfrm>
            <a:off x="2843213" y="2152491"/>
            <a:ext cx="20621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pPr>
            <a:r>
              <a:rPr lang="en-US" altLang="zh-CN" sz="2000" b="1">
                <a:ea typeface="宋体" panose="02010600030101010101" pitchFamily="2" charset="-122"/>
              </a:rPr>
              <a:t>Carboxyl group</a:t>
            </a:r>
          </a:p>
        </p:txBody>
      </p:sp>
      <p:sp>
        <p:nvSpPr>
          <p:cNvPr id="5127" name="Text Box 24"/>
          <p:cNvSpPr txBox="1">
            <a:spLocks noChangeArrowheads="1"/>
          </p:cNvSpPr>
          <p:nvPr/>
        </p:nvSpPr>
        <p:spPr bwMode="auto">
          <a:xfrm>
            <a:off x="4540627" y="3273187"/>
            <a:ext cx="4572000"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
                <a:srgbClr val="FFFFCC"/>
              </a:buClr>
              <a:defRPr/>
            </a:pPr>
            <a:r>
              <a:rPr lang="en-US" altLang="zh-CN" dirty="0">
                <a:latin typeface="+mn-lt"/>
                <a:ea typeface="宋体" panose="02010600030101010101" pitchFamily="2" charset="-122"/>
              </a:rPr>
              <a:t>Removal of the</a:t>
            </a:r>
            <a:r>
              <a:rPr lang="zh-CN" altLang="en-US" dirty="0">
                <a:latin typeface="+mn-lt"/>
                <a:ea typeface="宋体" panose="02010600030101010101" pitchFamily="2" charset="-122"/>
              </a:rPr>
              <a:t> </a:t>
            </a:r>
            <a:r>
              <a:rPr lang="en-US" altLang="zh-CN" dirty="0">
                <a:latin typeface="+mn-lt"/>
                <a:ea typeface="宋体" panose="02010600030101010101" pitchFamily="2" charset="-122"/>
              </a:rPr>
              <a:t>amino groups by</a:t>
            </a:r>
            <a:r>
              <a:rPr lang="zh-CN" altLang="en-US" dirty="0">
                <a:latin typeface="+mn-lt"/>
                <a:ea typeface="宋体" panose="02010600030101010101" pitchFamily="2" charset="-122"/>
              </a:rPr>
              <a:t> </a:t>
            </a:r>
            <a:r>
              <a:rPr lang="en-US" altLang="zh-CN" dirty="0">
                <a:latin typeface="+mn-lt"/>
                <a:ea typeface="宋体" panose="02010600030101010101" pitchFamily="2" charset="-122"/>
              </a:rPr>
              <a:t>transamination</a:t>
            </a:r>
          </a:p>
          <a:p>
            <a:pPr eaLnBrk="1" hangingPunct="1">
              <a:spcBef>
                <a:spcPct val="0"/>
              </a:spcBef>
              <a:buClr>
                <a:srgbClr val="FFFFCC"/>
              </a:buClr>
              <a:buFont typeface="Wingdings" panose="05000000000000000000" pitchFamily="2" charset="2"/>
              <a:buNone/>
              <a:defRPr/>
            </a:pPr>
            <a:endParaRPr lang="en-US" altLang="zh-CN" dirty="0">
              <a:latin typeface="+mn-lt"/>
              <a:ea typeface="宋体" panose="02010600030101010101" pitchFamily="2" charset="-122"/>
            </a:endParaRPr>
          </a:p>
          <a:p>
            <a:pPr eaLnBrk="1" hangingPunct="1">
              <a:spcBef>
                <a:spcPct val="0"/>
              </a:spcBef>
              <a:buClr>
                <a:srgbClr val="FFFFCC"/>
              </a:buClr>
              <a:defRPr/>
            </a:pPr>
            <a:r>
              <a:rPr lang="en-US" altLang="zh-CN" dirty="0">
                <a:latin typeface="+mn-lt"/>
                <a:ea typeface="宋体" panose="02010600030101010101" pitchFamily="2" charset="-122"/>
              </a:rPr>
              <a:t>The leftover carbon skeletons are converted to common intermediates of energy-producing pathways. </a:t>
            </a:r>
          </a:p>
        </p:txBody>
      </p:sp>
      <p:pic>
        <p:nvPicPr>
          <p:cNvPr id="2" name="Picture 13" descr="figure_03_02"/>
          <p:cNvPicPr>
            <a:picLocks noChangeAspect="1" noChangeArrowheads="1"/>
          </p:cNvPicPr>
          <p:nvPr/>
        </p:nvPicPr>
        <p:blipFill>
          <a:blip r:embed="rId2">
            <a:extLst>
              <a:ext uri="{28A0092B-C50C-407E-A947-70E740481C1C}">
                <a14:useLocalDpi xmlns:a14="http://schemas.microsoft.com/office/drawing/2010/main" val="0"/>
              </a:ext>
            </a:extLst>
          </a:blip>
          <a:srcRect b="7848"/>
          <a:stretch>
            <a:fillRect/>
          </a:stretch>
        </p:blipFill>
        <p:spPr bwMode="auto">
          <a:xfrm>
            <a:off x="1765300" y="3160554"/>
            <a:ext cx="1982788"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Oval 17"/>
          <p:cNvSpPr/>
          <p:nvPr/>
        </p:nvSpPr>
        <p:spPr>
          <a:xfrm>
            <a:off x="1503363" y="3847941"/>
            <a:ext cx="1052512" cy="1027113"/>
          </a:xfrm>
          <a:prstGeom prst="ellipse">
            <a:avLst/>
          </a:prstGeom>
          <a:noFill/>
          <a:ln w="25400">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sz="2400">
                <a:solidFill>
                  <a:schemeClr val="tx1"/>
                </a:solidFill>
                <a:latin typeface="Times" panose="02020603050405020304" pitchFamily="18" charset="0"/>
              </a:defRPr>
            </a:lvl1pPr>
            <a:lvl2pPr marL="742950" indent="-285750">
              <a:defRPr sz="2400">
                <a:solidFill>
                  <a:schemeClr val="tx1"/>
                </a:solidFill>
                <a:latin typeface="Times" panose="02020603050405020304" pitchFamily="18" charset="0"/>
              </a:defRPr>
            </a:lvl2pPr>
            <a:lvl3pPr marL="1143000" indent="-228600">
              <a:defRPr sz="2400">
                <a:solidFill>
                  <a:schemeClr val="tx1"/>
                </a:solidFill>
                <a:latin typeface="Times" panose="02020603050405020304" pitchFamily="18" charset="0"/>
              </a:defRPr>
            </a:lvl3pPr>
            <a:lvl4pPr marL="1600200" indent="-228600">
              <a:defRPr sz="2400">
                <a:solidFill>
                  <a:schemeClr val="tx1"/>
                </a:solidFill>
                <a:latin typeface="Times" panose="02020603050405020304" pitchFamily="18" charset="0"/>
              </a:defRPr>
            </a:lvl4pPr>
            <a:lvl5pPr marL="2057400" indent="-228600">
              <a:defRPr sz="2400">
                <a:solidFill>
                  <a:schemeClr val="tx1"/>
                </a:solidFill>
                <a:latin typeface="Times" panose="02020603050405020304" pitchFamily="18" charset="0"/>
              </a:defRPr>
            </a:lvl5pPr>
            <a:lvl6pPr marL="2514600" indent="-228600" eaLnBrk="0" fontAlgn="base" hangingPunct="0">
              <a:spcBef>
                <a:spcPct val="0"/>
              </a:spcBef>
              <a:spcAft>
                <a:spcPct val="0"/>
              </a:spcAft>
              <a:defRPr sz="2400">
                <a:solidFill>
                  <a:schemeClr val="tx1"/>
                </a:solidFill>
                <a:latin typeface="Times" panose="02020603050405020304" pitchFamily="18" charset="0"/>
              </a:defRPr>
            </a:lvl6pPr>
            <a:lvl7pPr marL="2971800" indent="-228600" eaLnBrk="0" fontAlgn="base" hangingPunct="0">
              <a:spcBef>
                <a:spcPct val="0"/>
              </a:spcBef>
              <a:spcAft>
                <a:spcPct val="0"/>
              </a:spcAft>
              <a:defRPr sz="2400">
                <a:solidFill>
                  <a:schemeClr val="tx1"/>
                </a:solidFill>
                <a:latin typeface="Times" panose="02020603050405020304" pitchFamily="18" charset="0"/>
              </a:defRPr>
            </a:lvl7pPr>
            <a:lvl8pPr marL="3429000" indent="-228600" eaLnBrk="0" fontAlgn="base" hangingPunct="0">
              <a:spcBef>
                <a:spcPct val="0"/>
              </a:spcBef>
              <a:spcAft>
                <a:spcPct val="0"/>
              </a:spcAft>
              <a:defRPr sz="2400">
                <a:solidFill>
                  <a:schemeClr val="tx1"/>
                </a:solidFill>
                <a:latin typeface="Times" panose="02020603050405020304" pitchFamily="18" charset="0"/>
              </a:defRPr>
            </a:lvl8pPr>
            <a:lvl9pPr marL="3886200" indent="-228600" eaLnBrk="0" fontAlgn="base" hangingPunct="0">
              <a:spcBef>
                <a:spcPct val="0"/>
              </a:spcBef>
              <a:spcAft>
                <a:spcPct val="0"/>
              </a:spcAft>
              <a:defRPr sz="2400">
                <a:solidFill>
                  <a:schemeClr val="tx1"/>
                </a:solidFill>
                <a:latin typeface="Times" panose="02020603050405020304" pitchFamily="18" charset="0"/>
              </a:defRPr>
            </a:lvl9pPr>
          </a:lstStyle>
          <a:p>
            <a:pPr algn="ctr">
              <a:defRPr/>
            </a:pPr>
            <a:endParaRPr lang="en-US" altLang="zh-CN">
              <a:solidFill>
                <a:srgbClr val="FFFFFF"/>
              </a:solidFill>
              <a:latin typeface="Arial" panose="020B0604020202020204" pitchFamily="34" charset="0"/>
              <a:ea typeface="宋体" panose="02010600030101010101" pitchFamily="2" charset="-122"/>
            </a:endParaRPr>
          </a:p>
        </p:txBody>
      </p:sp>
      <p:sp>
        <p:nvSpPr>
          <p:cNvPr id="5129" name="Title 1"/>
          <p:cNvSpPr txBox="1">
            <a:spLocks/>
          </p:cNvSpPr>
          <p:nvPr/>
        </p:nvSpPr>
        <p:spPr bwMode="auto">
          <a:xfrm>
            <a:off x="628650" y="241141"/>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endParaRPr lang="en-US" altLang="zh-CN" sz="3200" dirty="0">
              <a:solidFill>
                <a:schemeClr val="tx2"/>
              </a:solidFill>
              <a:ea typeface="宋体" panose="02010600030101010101" pitchFamily="2" charset="-122"/>
            </a:endParaRPr>
          </a:p>
          <a:p>
            <a:pPr algn="ctr">
              <a:spcBef>
                <a:spcPct val="0"/>
              </a:spcBef>
            </a:pPr>
            <a:r>
              <a:rPr lang="en-US" altLang="zh-CN" sz="3200" dirty="0">
                <a:solidFill>
                  <a:schemeClr val="tx2"/>
                </a:solidFill>
                <a:ea typeface="宋体" panose="02010600030101010101" pitchFamily="2" charset="-122"/>
              </a:rPr>
              <a:t>Overview of amino acid catabolism</a:t>
            </a:r>
          </a:p>
        </p:txBody>
      </p:sp>
    </p:spTree>
    <p:extLst>
      <p:ext uri="{BB962C8B-B14F-4D97-AF65-F5344CB8AC3E}">
        <p14:creationId xmlns:p14="http://schemas.microsoft.com/office/powerpoint/2010/main" val="42402743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igure_18_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2674" y="1400578"/>
            <a:ext cx="5645588" cy="5388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itle 1"/>
          <p:cNvSpPr txBox="1">
            <a:spLocks/>
          </p:cNvSpPr>
          <p:nvPr/>
        </p:nvSpPr>
        <p:spPr>
          <a:xfrm>
            <a:off x="189186" y="365126"/>
            <a:ext cx="882869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atin typeface="Arial" panose="020B0604020202020204" pitchFamily="34" charset="0"/>
                <a:cs typeface="Arial" panose="020B0604020202020204" pitchFamily="34" charset="0"/>
              </a:rPr>
              <a:t>Amino acids metabolism are closely connected with TCA cycle and </a:t>
            </a:r>
            <a:r>
              <a:rPr lang="en-US" sz="3200" dirty="0" err="1">
                <a:latin typeface="Arial" panose="020B0604020202020204" pitchFamily="34" charset="0"/>
                <a:cs typeface="Arial" panose="020B0604020202020204" pitchFamily="34" charset="0"/>
              </a:rPr>
              <a:t>ketogenesis</a:t>
            </a:r>
            <a:endParaRPr lang="en-US" sz="3200" dirty="0">
              <a:latin typeface="Arial" panose="020B0604020202020204" pitchFamily="34" charset="0"/>
              <a:cs typeface="Arial" panose="020B0604020202020204" pitchFamily="34" charset="0"/>
            </a:endParaRPr>
          </a:p>
        </p:txBody>
      </p:sp>
      <p:sp>
        <p:nvSpPr>
          <p:cNvPr id="5" name="Rectangle: Rounded Corners 4">
            <a:extLst>
              <a:ext uri="{FF2B5EF4-FFF2-40B4-BE49-F238E27FC236}">
                <a16:creationId xmlns:a16="http://schemas.microsoft.com/office/drawing/2014/main" id="{19A27C0C-5D31-47D7-A7F4-28754EF456BF}"/>
              </a:ext>
            </a:extLst>
          </p:cNvPr>
          <p:cNvSpPr/>
          <p:nvPr/>
        </p:nvSpPr>
        <p:spPr>
          <a:xfrm>
            <a:off x="1596325" y="1400578"/>
            <a:ext cx="1348353" cy="412724"/>
          </a:xfrm>
          <a:prstGeom prst="round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0722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338" name="Picture 2" descr="figure_18_16"/>
          <p:cNvPicPr>
            <a:picLocks noChangeAspect="1" noChangeArrowheads="1"/>
          </p:cNvPicPr>
          <p:nvPr/>
        </p:nvPicPr>
        <p:blipFill rotWithShape="1">
          <a:blip r:embed="rId3">
            <a:extLst>
              <a:ext uri="{28A0092B-C50C-407E-A947-70E740481C1C}">
                <a14:useLocalDpi xmlns:a14="http://schemas.microsoft.com/office/drawing/2010/main" val="0"/>
              </a:ext>
            </a:extLst>
          </a:blip>
          <a:srcRect b="12144"/>
          <a:stretch/>
        </p:blipFill>
        <p:spPr bwMode="auto">
          <a:xfrm>
            <a:off x="336331" y="1815662"/>
            <a:ext cx="8531225" cy="374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Rectangle 24"/>
          <p:cNvSpPr>
            <a:spLocks noChangeArrowheads="1"/>
          </p:cNvSpPr>
          <p:nvPr/>
        </p:nvSpPr>
        <p:spPr bwMode="auto">
          <a:xfrm>
            <a:off x="2959505" y="1815662"/>
            <a:ext cx="3284875"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algn="ctr" eaLnBrk="1" hangingPunct="1"/>
            <a:r>
              <a:rPr kumimoji="1" lang="en-US" altLang="zh-CN" sz="2000" dirty="0">
                <a:solidFill>
                  <a:srgbClr val="CC3300"/>
                </a:solidFill>
                <a:latin typeface="华文新魏" charset="-122"/>
                <a:ea typeface="华文新魏" charset="-122"/>
              </a:rPr>
              <a:t>Carrier of the most oxidized</a:t>
            </a:r>
          </a:p>
          <a:p>
            <a:pPr algn="ctr" eaLnBrk="1" hangingPunct="1"/>
            <a:r>
              <a:rPr kumimoji="1" lang="en-US" altLang="zh-CN" sz="2000" dirty="0">
                <a:solidFill>
                  <a:srgbClr val="CC3300"/>
                </a:solidFill>
                <a:latin typeface="华文新魏" charset="-122"/>
                <a:ea typeface="华文新魏" charset="-122"/>
              </a:rPr>
              <a:t>one carbon unit</a:t>
            </a:r>
          </a:p>
        </p:txBody>
      </p:sp>
      <p:sp>
        <p:nvSpPr>
          <p:cNvPr id="4" name="Rectangle 25"/>
          <p:cNvSpPr>
            <a:spLocks noChangeArrowheads="1"/>
          </p:cNvSpPr>
          <p:nvPr/>
        </p:nvSpPr>
        <p:spPr bwMode="auto">
          <a:xfrm>
            <a:off x="5794510" y="5560503"/>
            <a:ext cx="289374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algn="ctr" eaLnBrk="1" hangingPunct="1"/>
            <a:r>
              <a:rPr kumimoji="1" lang="en-US" altLang="zh-CN" sz="2000">
                <a:solidFill>
                  <a:srgbClr val="990033"/>
                </a:solidFill>
                <a:latin typeface="华文新魏" charset="-122"/>
                <a:ea typeface="华文新魏" charset="-122"/>
              </a:rPr>
              <a:t>Carrier of the most</a:t>
            </a:r>
          </a:p>
          <a:p>
            <a:pPr algn="ctr" eaLnBrk="1" hangingPunct="1"/>
            <a:r>
              <a:rPr kumimoji="1" lang="en-US" altLang="zh-CN" sz="2000" dirty="0">
                <a:solidFill>
                  <a:srgbClr val="990033"/>
                </a:solidFill>
                <a:latin typeface="华文新魏" charset="-122"/>
                <a:ea typeface="华文新魏" charset="-122"/>
              </a:rPr>
              <a:t>reduced one carbon unit</a:t>
            </a:r>
          </a:p>
        </p:txBody>
      </p:sp>
      <p:sp>
        <p:nvSpPr>
          <p:cNvPr id="6" name="Rectangle 26"/>
          <p:cNvSpPr>
            <a:spLocks noChangeArrowheads="1"/>
          </p:cNvSpPr>
          <p:nvPr/>
        </p:nvSpPr>
        <p:spPr bwMode="auto">
          <a:xfrm>
            <a:off x="1450072" y="5530341"/>
            <a:ext cx="3376613" cy="701675"/>
          </a:xfrm>
          <a:prstGeom prst="rect">
            <a:avLst/>
          </a:prstGeom>
          <a:noFill/>
          <a:ln>
            <a:noFill/>
          </a:ln>
        </p:spPr>
        <p:txBody>
          <a:bodyPr wrap="none">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eaLnBrk="1" hangingPunct="1"/>
            <a:r>
              <a:rPr kumimoji="1" lang="zh-CN" altLang="en-US" sz="2000" dirty="0">
                <a:solidFill>
                  <a:srgbClr val="FF0000"/>
                </a:solidFill>
                <a:latin typeface="华文新魏" charset="-122"/>
                <a:ea typeface="华文新魏" charset="-122"/>
              </a:rPr>
              <a:t>    </a:t>
            </a:r>
            <a:r>
              <a:rPr kumimoji="1" lang="en-US" altLang="zh-CN" sz="2000" dirty="0">
                <a:solidFill>
                  <a:srgbClr val="800000"/>
                </a:solidFill>
                <a:latin typeface="华文新魏" charset="-122"/>
                <a:ea typeface="华文新魏" charset="-122"/>
              </a:rPr>
              <a:t>one carbon unit of </a:t>
            </a:r>
          </a:p>
          <a:p>
            <a:pPr eaLnBrk="1" hangingPunct="1"/>
            <a:r>
              <a:rPr kumimoji="1" lang="en-US" altLang="zh-CN" sz="2000" dirty="0">
                <a:solidFill>
                  <a:srgbClr val="800000"/>
                </a:solidFill>
                <a:latin typeface="华文新魏" charset="-122"/>
                <a:ea typeface="华文新魏" charset="-122"/>
              </a:rPr>
              <a:t>intermediate oxidation status</a:t>
            </a:r>
            <a:endParaRPr kumimoji="1" lang="zh-CN" altLang="en-US" sz="2000" baseline="-25000" dirty="0">
              <a:solidFill>
                <a:srgbClr val="800000"/>
              </a:solidFill>
              <a:latin typeface="华文新魏" charset="-122"/>
              <a:ea typeface="华文新魏" charset="-122"/>
            </a:endParaRPr>
          </a:p>
        </p:txBody>
      </p:sp>
      <p:sp>
        <p:nvSpPr>
          <p:cNvPr id="2" name="Title 1"/>
          <p:cNvSpPr>
            <a:spLocks noGrp="1"/>
          </p:cNvSpPr>
          <p:nvPr>
            <p:ph type="title"/>
          </p:nvPr>
        </p:nvSpPr>
        <p:spPr>
          <a:xfrm>
            <a:off x="0" y="589611"/>
            <a:ext cx="9144000" cy="457200"/>
          </a:xfrm>
        </p:spPr>
        <p:txBody>
          <a:bodyPr>
            <a:normAutofit fontScale="90000"/>
          </a:bodyPr>
          <a:lstStyle/>
          <a:p>
            <a:pPr algn="ctr"/>
            <a:r>
              <a:rPr lang="en-US" sz="3200" dirty="0">
                <a:latin typeface="Arial" panose="020B0604020202020204" pitchFamily="34" charset="0"/>
                <a:cs typeface="Arial" panose="020B0604020202020204" pitchFamily="34" charset="0"/>
              </a:rPr>
              <a:t>Cofactors important in one-carbon transfer reactions</a:t>
            </a:r>
          </a:p>
        </p:txBody>
      </p:sp>
    </p:spTree>
    <p:extLst>
      <p:ext uri="{BB962C8B-B14F-4D97-AF65-F5344CB8AC3E}">
        <p14:creationId xmlns:p14="http://schemas.microsoft.com/office/powerpoint/2010/main" val="37043457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4626" name="Picture 2" descr="figure_14_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566" y="2035066"/>
            <a:ext cx="8531225" cy="2820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Oval 1"/>
          <p:cNvSpPr/>
          <p:nvPr/>
        </p:nvSpPr>
        <p:spPr>
          <a:xfrm>
            <a:off x="1907628" y="2862236"/>
            <a:ext cx="1245476" cy="1166648"/>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itle 1"/>
          <p:cNvSpPr txBox="1">
            <a:spLocks/>
          </p:cNvSpPr>
          <p:nvPr/>
        </p:nvSpPr>
        <p:spPr>
          <a:xfrm>
            <a:off x="628650" y="365126"/>
            <a:ext cx="78867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200" dirty="0">
              <a:latin typeface="Arial" panose="020B0604020202020204" pitchFamily="34" charset="0"/>
              <a:cs typeface="Arial" panose="020B0604020202020204" pitchFamily="34" charset="0"/>
            </a:endParaRPr>
          </a:p>
          <a:p>
            <a:pPr algn="ctr"/>
            <a:r>
              <a:rPr lang="en-US" sz="3200" dirty="0">
                <a:latin typeface="Arial" panose="020B0604020202020204" pitchFamily="34" charset="0"/>
                <a:cs typeface="Arial" panose="020B0604020202020204" pitchFamily="34" charset="0"/>
              </a:rPr>
              <a:t>Biotin as coenzyme for carboxylases</a:t>
            </a:r>
          </a:p>
        </p:txBody>
      </p:sp>
      <p:sp>
        <p:nvSpPr>
          <p:cNvPr id="3" name="TextBox 2"/>
          <p:cNvSpPr txBox="1"/>
          <p:nvPr/>
        </p:nvSpPr>
        <p:spPr>
          <a:xfrm>
            <a:off x="4186986" y="4625221"/>
            <a:ext cx="4328364" cy="461665"/>
          </a:xfrm>
          <a:prstGeom prst="rect">
            <a:avLst/>
          </a:prstGeom>
          <a:noFill/>
        </p:spPr>
        <p:txBody>
          <a:bodyPr wrap="none" rtlCol="0">
            <a:spAutoFit/>
          </a:bodyPr>
          <a:lstStyle/>
          <a:p>
            <a:r>
              <a:rPr lang="en-US" altLang="zh-CN" sz="2400" b="1" dirty="0"/>
              <a:t>The first step in gluconeogenesis</a:t>
            </a:r>
            <a:endParaRPr lang="zh-CN" altLang="en-US" sz="2400" b="1" dirty="0"/>
          </a:p>
        </p:txBody>
      </p:sp>
    </p:spTree>
    <p:extLst>
      <p:ext uri="{BB962C8B-B14F-4D97-AF65-F5344CB8AC3E}">
        <p14:creationId xmlns:p14="http://schemas.microsoft.com/office/powerpoint/2010/main" val="25171104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_05_01"/>
          <p:cNvPicPr>
            <a:picLocks noChangeAspect="1" noChangeArrowheads="1"/>
          </p:cNvPicPr>
          <p:nvPr/>
        </p:nvPicPr>
        <p:blipFill rotWithShape="1">
          <a:blip r:embed="rId3">
            <a:extLst>
              <a:ext uri="{28A0092B-C50C-407E-A947-70E740481C1C}">
                <a14:useLocalDpi xmlns:a14="http://schemas.microsoft.com/office/drawing/2010/main" val="0"/>
              </a:ext>
            </a:extLst>
          </a:blip>
          <a:srcRect b="46120"/>
          <a:stretch/>
        </p:blipFill>
        <p:spPr bwMode="auto">
          <a:xfrm>
            <a:off x="1637506" y="3324525"/>
            <a:ext cx="5868988" cy="35334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4" name="Picture 2" descr="figure_18_16_01"/>
          <p:cNvPicPr>
            <a:picLocks noChangeAspect="1" noChangeArrowheads="1"/>
          </p:cNvPicPr>
          <p:nvPr/>
        </p:nvPicPr>
        <p:blipFill rotWithShape="1">
          <a:blip r:embed="rId4">
            <a:extLst>
              <a:ext uri="{28A0092B-C50C-407E-A947-70E740481C1C}">
                <a14:useLocalDpi xmlns:a14="http://schemas.microsoft.com/office/drawing/2010/main" val="0"/>
              </a:ext>
            </a:extLst>
          </a:blip>
          <a:srcRect b="9190"/>
          <a:stretch/>
        </p:blipFill>
        <p:spPr bwMode="auto">
          <a:xfrm>
            <a:off x="1637506" y="70929"/>
            <a:ext cx="4848764" cy="3253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pic>
        <p:nvPicPr>
          <p:cNvPr id="5" name="Picture 4">
            <a:extLst>
              <a:ext uri="{FF2B5EF4-FFF2-40B4-BE49-F238E27FC236}">
                <a16:creationId xmlns:a16="http://schemas.microsoft.com/office/drawing/2014/main" id="{C0ECB149-F1C9-4BFF-AE9D-4CD8D08D09AE}"/>
              </a:ext>
            </a:extLst>
          </p:cNvPr>
          <p:cNvPicPr>
            <a:picLocks noChangeAspect="1"/>
          </p:cNvPicPr>
          <p:nvPr/>
        </p:nvPicPr>
        <p:blipFill>
          <a:blip r:embed="rId5"/>
          <a:stretch>
            <a:fillRect/>
          </a:stretch>
        </p:blipFill>
        <p:spPr>
          <a:xfrm>
            <a:off x="6486271" y="407030"/>
            <a:ext cx="2463448" cy="1847586"/>
          </a:xfrm>
          <a:prstGeom prst="rect">
            <a:avLst/>
          </a:prstGeom>
        </p:spPr>
      </p:pic>
    </p:spTree>
    <p:extLst>
      <p:ext uri="{BB962C8B-B14F-4D97-AF65-F5344CB8AC3E}">
        <p14:creationId xmlns:p14="http://schemas.microsoft.com/office/powerpoint/2010/main" val="2624819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6434" name="Picture 2" descr="figure_18_17"/>
          <p:cNvPicPr>
            <a:picLocks noChangeAspect="1" noChangeArrowheads="1"/>
          </p:cNvPicPr>
          <p:nvPr/>
        </p:nvPicPr>
        <p:blipFill rotWithShape="1">
          <a:blip r:embed="rId3">
            <a:extLst>
              <a:ext uri="{28A0092B-C50C-407E-A947-70E740481C1C}">
                <a14:useLocalDpi xmlns:a14="http://schemas.microsoft.com/office/drawing/2010/main" val="0"/>
              </a:ext>
            </a:extLst>
          </a:blip>
          <a:srcRect b="7124"/>
          <a:stretch/>
        </p:blipFill>
        <p:spPr bwMode="auto">
          <a:xfrm>
            <a:off x="628650" y="1696765"/>
            <a:ext cx="5078248" cy="51612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0" y="106632"/>
            <a:ext cx="9144000" cy="1425299"/>
          </a:xfrm>
        </p:spPr>
        <p:txBody>
          <a:bodyPr>
            <a:normAutofit/>
          </a:bodyPr>
          <a:lstStyle/>
          <a:p>
            <a:pPr algn="ctr"/>
            <a:r>
              <a:rPr lang="en-US" sz="3200" dirty="0">
                <a:latin typeface="Arial" panose="020B0604020202020204" pitchFamily="34" charset="0"/>
                <a:cs typeface="Arial" panose="020B0604020202020204" pitchFamily="34" charset="0"/>
              </a:rPr>
              <a:t>Tetrahydrofolate can transfer one-carbon units in 3 oxidation states</a:t>
            </a:r>
          </a:p>
        </p:txBody>
      </p:sp>
      <p:sp>
        <p:nvSpPr>
          <p:cNvPr id="4" name="Text Box 20"/>
          <p:cNvSpPr txBox="1">
            <a:spLocks noChangeArrowheads="1"/>
          </p:cNvSpPr>
          <p:nvPr/>
        </p:nvSpPr>
        <p:spPr bwMode="auto">
          <a:xfrm>
            <a:off x="5751430" y="2125939"/>
            <a:ext cx="11525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eaLnBrk="1" hangingPunct="1"/>
            <a:r>
              <a:rPr lang="zh-CN" altLang="en-US"/>
              <a:t>甲基</a:t>
            </a:r>
          </a:p>
        </p:txBody>
      </p:sp>
      <p:sp>
        <p:nvSpPr>
          <p:cNvPr id="5" name="Text Box 21"/>
          <p:cNvSpPr txBox="1">
            <a:spLocks noChangeArrowheads="1"/>
          </p:cNvSpPr>
          <p:nvPr/>
        </p:nvSpPr>
        <p:spPr bwMode="auto">
          <a:xfrm>
            <a:off x="5751430" y="3551238"/>
            <a:ext cx="87471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eaLnBrk="1" hangingPunct="1"/>
            <a:r>
              <a:rPr lang="zh-CN" altLang="en-US" dirty="0"/>
              <a:t>羟甲基</a:t>
            </a:r>
          </a:p>
        </p:txBody>
      </p:sp>
      <p:sp>
        <p:nvSpPr>
          <p:cNvPr id="6" name="Text Box 22"/>
          <p:cNvSpPr txBox="1">
            <a:spLocks noChangeArrowheads="1"/>
          </p:cNvSpPr>
          <p:nvPr/>
        </p:nvSpPr>
        <p:spPr bwMode="auto">
          <a:xfrm>
            <a:off x="5751430" y="5937256"/>
            <a:ext cx="1374584" cy="463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eaLnBrk="1" hangingPunct="1"/>
            <a:r>
              <a:rPr lang="zh-CN" altLang="en-US" dirty="0"/>
              <a:t>甲酰基</a:t>
            </a:r>
          </a:p>
        </p:txBody>
      </p:sp>
    </p:spTree>
    <p:extLst>
      <p:ext uri="{BB962C8B-B14F-4D97-AF65-F5344CB8AC3E}">
        <p14:creationId xmlns:p14="http://schemas.microsoft.com/office/powerpoint/2010/main" val="19920692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ure_18_16_02"/>
          <p:cNvPicPr>
            <a:picLocks noChangeAspect="1" noChangeArrowheads="1"/>
          </p:cNvPicPr>
          <p:nvPr/>
        </p:nvPicPr>
        <p:blipFill rotWithShape="1">
          <a:blip r:embed="rId2">
            <a:extLst>
              <a:ext uri="{28A0092B-C50C-407E-A947-70E740481C1C}">
                <a14:useLocalDpi xmlns:a14="http://schemas.microsoft.com/office/drawing/2010/main" val="0"/>
              </a:ext>
            </a:extLst>
          </a:blip>
          <a:srcRect b="16883"/>
          <a:stretch/>
        </p:blipFill>
        <p:spPr bwMode="auto">
          <a:xfrm>
            <a:off x="628651" y="2285455"/>
            <a:ext cx="7886700" cy="2444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Title 1"/>
          <p:cNvSpPr>
            <a:spLocks noGrp="1"/>
          </p:cNvSpPr>
          <p:nvPr>
            <p:ph type="title"/>
          </p:nvPr>
        </p:nvSpPr>
        <p:spPr>
          <a:xfrm>
            <a:off x="628650" y="365126"/>
            <a:ext cx="7886700" cy="1325563"/>
          </a:xfrm>
        </p:spPr>
        <p:txBody>
          <a:bodyPr>
            <a:normAutofit/>
          </a:bodyPr>
          <a:lstStyle/>
          <a:p>
            <a:pPr algn="ctr"/>
            <a:r>
              <a:rPr lang="en-US" sz="3200" dirty="0">
                <a:latin typeface="Arial" panose="020B0604020202020204" pitchFamily="34" charset="0"/>
                <a:cs typeface="Arial" panose="020B0604020202020204" pitchFamily="34" charset="0"/>
              </a:rPr>
              <a:t>Tetrahydrofolate can transfer one-carbon units in a variety of oxidation states</a:t>
            </a:r>
          </a:p>
        </p:txBody>
      </p:sp>
      <p:sp>
        <p:nvSpPr>
          <p:cNvPr id="6" name="Oval 5"/>
          <p:cNvSpPr/>
          <p:nvPr/>
        </p:nvSpPr>
        <p:spPr>
          <a:xfrm>
            <a:off x="1907628" y="2979683"/>
            <a:ext cx="740979" cy="709448"/>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val 6"/>
          <p:cNvSpPr/>
          <p:nvPr/>
        </p:nvSpPr>
        <p:spPr>
          <a:xfrm>
            <a:off x="3242440" y="2979683"/>
            <a:ext cx="740979" cy="709448"/>
          </a:xfrm>
          <a:prstGeom prst="ellipse">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711558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0359" y="365126"/>
            <a:ext cx="9033641" cy="1325563"/>
          </a:xfrm>
        </p:spPr>
        <p:txBody>
          <a:bodyPr>
            <a:normAutofit/>
          </a:bodyPr>
          <a:lstStyle/>
          <a:p>
            <a:pPr algn="ctr"/>
            <a:r>
              <a:rPr lang="en-US" sz="3200" dirty="0">
                <a:latin typeface="Arial" panose="020B0604020202020204" pitchFamily="34" charset="0"/>
                <a:cs typeface="Arial" panose="020B0604020202020204" pitchFamily="34" charset="0"/>
              </a:rPr>
              <a:t>Antibiotics targeting bacterial tetrahydrofolate synthesis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8650" y="4286522"/>
            <a:ext cx="4057650" cy="2543175"/>
          </a:xfrm>
          <a:prstGeom prst="rect">
            <a:avLst/>
          </a:prstGeom>
        </p:spPr>
      </p:pic>
      <p:pic>
        <p:nvPicPr>
          <p:cNvPr id="5" name="Picture 2" descr="figure_18_16_02"/>
          <p:cNvPicPr>
            <a:picLocks noChangeAspect="1" noChangeArrowheads="1"/>
          </p:cNvPicPr>
          <p:nvPr/>
        </p:nvPicPr>
        <p:blipFill rotWithShape="1">
          <a:blip r:embed="rId3">
            <a:extLst>
              <a:ext uri="{28A0092B-C50C-407E-A947-70E740481C1C}">
                <a14:useLocalDpi xmlns:a14="http://schemas.microsoft.com/office/drawing/2010/main" val="0"/>
              </a:ext>
            </a:extLst>
          </a:blip>
          <a:srcRect b="16883"/>
          <a:stretch/>
        </p:blipFill>
        <p:spPr bwMode="auto">
          <a:xfrm>
            <a:off x="628651" y="1670589"/>
            <a:ext cx="7886700" cy="24444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a:extLst>
              <a:ext uri="{FF2B5EF4-FFF2-40B4-BE49-F238E27FC236}">
                <a16:creationId xmlns:a16="http://schemas.microsoft.com/office/drawing/2014/main" id="{1F8CAA4B-FD6E-45A6-B317-5CB4FA4A53C1}"/>
              </a:ext>
            </a:extLst>
          </p:cNvPr>
          <p:cNvSpPr txBox="1"/>
          <p:nvPr/>
        </p:nvSpPr>
        <p:spPr>
          <a:xfrm>
            <a:off x="5191932" y="5187411"/>
            <a:ext cx="3068664" cy="646331"/>
          </a:xfrm>
          <a:prstGeom prst="rect">
            <a:avLst/>
          </a:prstGeom>
          <a:noFill/>
        </p:spPr>
        <p:txBody>
          <a:bodyPr wrap="square" rtlCol="0">
            <a:spAutoFit/>
          </a:bodyPr>
          <a:lstStyle/>
          <a:p>
            <a:r>
              <a:rPr lang="en-US" altLang="zh-CN" b="1" dirty="0"/>
              <a:t>When used in combination, resulting in synergistic effects</a:t>
            </a:r>
            <a:endParaRPr lang="zh-CN" altLang="en-US" b="1" dirty="0"/>
          </a:p>
        </p:txBody>
      </p:sp>
    </p:spTree>
    <p:extLst>
      <p:ext uri="{BB962C8B-B14F-4D97-AF65-F5344CB8AC3E}">
        <p14:creationId xmlns:p14="http://schemas.microsoft.com/office/powerpoint/2010/main" val="4707543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2716106" y="1737987"/>
            <a:ext cx="3711786" cy="3817693"/>
          </a:xfrm>
          <a:prstGeom prst="rect">
            <a:avLst/>
          </a:prstGeom>
        </p:spPr>
      </p:pic>
      <p:sp>
        <p:nvSpPr>
          <p:cNvPr id="3" name="Title 2"/>
          <p:cNvSpPr>
            <a:spLocks noGrp="1"/>
          </p:cNvSpPr>
          <p:nvPr>
            <p:ph type="title"/>
          </p:nvPr>
        </p:nvSpPr>
        <p:spPr>
          <a:xfrm>
            <a:off x="0" y="365126"/>
            <a:ext cx="9144000" cy="1325563"/>
          </a:xfrm>
        </p:spPr>
        <p:txBody>
          <a:bodyPr>
            <a:noAutofit/>
          </a:bodyPr>
          <a:lstStyle/>
          <a:p>
            <a:pPr algn="ctr">
              <a:lnSpc>
                <a:spcPct val="100000"/>
              </a:lnSpc>
            </a:pPr>
            <a:r>
              <a:rPr lang="en-US" sz="3200" dirty="0">
                <a:latin typeface="Arial" panose="020B0604020202020204" pitchFamily="34" charset="0"/>
                <a:cs typeface="Arial" panose="020B0604020202020204" pitchFamily="34" charset="0"/>
              </a:rPr>
              <a:t>Dihydrofolate (DHF) is from folic acid (vitamin B9) and is converted to tetrahydrofolate (THF) by dihydrofolate reductase (DHFR)</a:t>
            </a:r>
          </a:p>
        </p:txBody>
      </p:sp>
      <p:sp>
        <p:nvSpPr>
          <p:cNvPr id="4" name="TextBox 3"/>
          <p:cNvSpPr txBox="1"/>
          <p:nvPr/>
        </p:nvSpPr>
        <p:spPr>
          <a:xfrm>
            <a:off x="0" y="5633616"/>
            <a:ext cx="9143999" cy="1015663"/>
          </a:xfrm>
          <a:prstGeom prst="rect">
            <a:avLst/>
          </a:prstGeom>
          <a:noFill/>
        </p:spPr>
        <p:txBody>
          <a:bodyPr wrap="square" rtlCol="0">
            <a:spAutoFit/>
          </a:bodyPr>
          <a:lstStyle/>
          <a:p>
            <a:r>
              <a:rPr lang="en-US" sz="2000" dirty="0"/>
              <a:t>Dietary deficiency of folate, genetic deficiencies in folate metabolism, or increased catabolism of folate seen in some disease states, result in various metabolic effects leading to increased risk of developmental defects, cardiovascular disease, and cancer. </a:t>
            </a:r>
          </a:p>
        </p:txBody>
      </p:sp>
    </p:spTree>
    <p:extLst>
      <p:ext uri="{BB962C8B-B14F-4D97-AF65-F5344CB8AC3E}">
        <p14:creationId xmlns:p14="http://schemas.microsoft.com/office/powerpoint/2010/main" val="30584628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r="49600"/>
          <a:stretch/>
        </p:blipFill>
        <p:spPr>
          <a:xfrm>
            <a:off x="371144" y="2312947"/>
            <a:ext cx="3974881" cy="147875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5151" t="27301" r="5885"/>
          <a:stretch/>
        </p:blipFill>
        <p:spPr>
          <a:xfrm>
            <a:off x="4340771" y="2180649"/>
            <a:ext cx="4398579" cy="3885489"/>
          </a:xfrm>
          <a:prstGeom prst="rect">
            <a:avLst/>
          </a:prstGeom>
        </p:spPr>
      </p:pic>
      <p:pic>
        <p:nvPicPr>
          <p:cNvPr id="8" name="Picture 7"/>
          <p:cNvPicPr>
            <a:picLocks noChangeAspect="1"/>
          </p:cNvPicPr>
          <p:nvPr/>
        </p:nvPicPr>
        <p:blipFill rotWithShape="1">
          <a:blip r:embed="rId3"/>
          <a:srcRect l="50066"/>
          <a:stretch/>
        </p:blipFill>
        <p:spPr>
          <a:xfrm>
            <a:off x="355378" y="4236455"/>
            <a:ext cx="3938095" cy="1478756"/>
          </a:xfrm>
          <a:prstGeom prst="rect">
            <a:avLst/>
          </a:prstGeom>
        </p:spPr>
      </p:pic>
      <p:sp>
        <p:nvSpPr>
          <p:cNvPr id="9" name="Title 8"/>
          <p:cNvSpPr>
            <a:spLocks noGrp="1"/>
          </p:cNvSpPr>
          <p:nvPr>
            <p:ph type="title"/>
          </p:nvPr>
        </p:nvSpPr>
        <p:spPr>
          <a:xfrm>
            <a:off x="0" y="0"/>
            <a:ext cx="9144000" cy="1868195"/>
          </a:xfrm>
        </p:spPr>
        <p:txBody>
          <a:bodyPr>
            <a:noAutofit/>
          </a:bodyPr>
          <a:lstStyle/>
          <a:p>
            <a:pPr algn="ctr"/>
            <a:r>
              <a:rPr lang="en-US" sz="3200" dirty="0">
                <a:latin typeface="Arial" panose="020B0604020202020204" pitchFamily="34" charset="0"/>
                <a:cs typeface="Arial" panose="020B0604020202020204" pitchFamily="34" charset="0"/>
              </a:rPr>
              <a:t>Methotrexate inhibits dihydrofolate reductase (DHFR) to inhibit the synthesis of DNA in chemotherapy</a:t>
            </a:r>
          </a:p>
        </p:txBody>
      </p:sp>
      <p:sp>
        <p:nvSpPr>
          <p:cNvPr id="2" name="Rectangle 1"/>
          <p:cNvSpPr/>
          <p:nvPr/>
        </p:nvSpPr>
        <p:spPr>
          <a:xfrm>
            <a:off x="355378" y="2180649"/>
            <a:ext cx="1642886" cy="400110"/>
          </a:xfrm>
          <a:prstGeom prst="rect">
            <a:avLst/>
          </a:prstGeom>
        </p:spPr>
        <p:txBody>
          <a:bodyPr wrap="none">
            <a:spAutoFit/>
          </a:bodyPr>
          <a:lstStyle/>
          <a:p>
            <a:r>
              <a:rPr lang="en-US" sz="2000" b="1" dirty="0" err="1"/>
              <a:t>Dihydrofolate</a:t>
            </a:r>
            <a:endParaRPr lang="en-US" sz="2000" b="1" dirty="0"/>
          </a:p>
        </p:txBody>
      </p:sp>
      <p:sp>
        <p:nvSpPr>
          <p:cNvPr id="3" name="Rectangle 2"/>
          <p:cNvSpPr/>
          <p:nvPr/>
        </p:nvSpPr>
        <p:spPr>
          <a:xfrm>
            <a:off x="371144" y="4236455"/>
            <a:ext cx="1658018" cy="400110"/>
          </a:xfrm>
          <a:prstGeom prst="rect">
            <a:avLst/>
          </a:prstGeom>
        </p:spPr>
        <p:txBody>
          <a:bodyPr wrap="none">
            <a:spAutoFit/>
          </a:bodyPr>
          <a:lstStyle/>
          <a:p>
            <a:r>
              <a:rPr lang="en-US" sz="2000" b="1"/>
              <a:t>Methotrexate</a:t>
            </a:r>
          </a:p>
        </p:txBody>
      </p:sp>
    </p:spTree>
    <p:extLst>
      <p:ext uri="{BB962C8B-B14F-4D97-AF65-F5344CB8AC3E}">
        <p14:creationId xmlns:p14="http://schemas.microsoft.com/office/powerpoint/2010/main" val="2250761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ure_18_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1139825"/>
            <a:ext cx="5257800" cy="571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13" descr="figure_03_02"/>
          <p:cNvPicPr>
            <a:picLocks noChangeAspect="1" noChangeArrowheads="1"/>
          </p:cNvPicPr>
          <p:nvPr/>
        </p:nvPicPr>
        <p:blipFill>
          <a:blip r:embed="rId4">
            <a:extLst>
              <a:ext uri="{28A0092B-C50C-407E-A947-70E740481C1C}">
                <a14:useLocalDpi xmlns:a14="http://schemas.microsoft.com/office/drawing/2010/main" val="0"/>
              </a:ext>
            </a:extLst>
          </a:blip>
          <a:srcRect b="7848"/>
          <a:stretch>
            <a:fillRect/>
          </a:stretch>
        </p:blipFill>
        <p:spPr bwMode="auto">
          <a:xfrm>
            <a:off x="6516688" y="1282700"/>
            <a:ext cx="1982787" cy="216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8" name="Picture 2" descr="figure_18_02b"/>
          <p:cNvPicPr>
            <a:picLocks noChangeAspect="1" noChangeArrowheads="1"/>
          </p:cNvPicPr>
          <p:nvPr/>
        </p:nvPicPr>
        <p:blipFill>
          <a:blip r:embed="rId5">
            <a:extLst>
              <a:ext uri="{28A0092B-C50C-407E-A947-70E740481C1C}">
                <a14:useLocalDpi xmlns:a14="http://schemas.microsoft.com/office/drawing/2010/main" val="0"/>
              </a:ext>
            </a:extLst>
          </a:blip>
          <a:srcRect l="53542" b="62115"/>
          <a:stretch>
            <a:fillRect/>
          </a:stretch>
        </p:blipFill>
        <p:spPr bwMode="auto">
          <a:xfrm>
            <a:off x="6319838" y="4292600"/>
            <a:ext cx="2376487" cy="205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149" name="Title 1"/>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Overview of amino acid catabolism</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descr="figure_18_18"/>
          <p:cNvPicPr>
            <a:picLocks noChangeAspect="1" noChangeArrowheads="1"/>
          </p:cNvPicPr>
          <p:nvPr/>
        </p:nvPicPr>
        <p:blipFill rotWithShape="1">
          <a:blip r:embed="rId3">
            <a:extLst>
              <a:ext uri="{28A0092B-C50C-407E-A947-70E740481C1C}">
                <a14:useLocalDpi xmlns:a14="http://schemas.microsoft.com/office/drawing/2010/main" val="0"/>
              </a:ext>
            </a:extLst>
          </a:blip>
          <a:srcRect b="8096"/>
          <a:stretch/>
        </p:blipFill>
        <p:spPr bwMode="auto">
          <a:xfrm>
            <a:off x="628650" y="1690689"/>
            <a:ext cx="7324905" cy="44795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0" y="37612"/>
            <a:ext cx="9144000" cy="1662111"/>
          </a:xfrm>
        </p:spPr>
        <p:txBody>
          <a:bodyPr>
            <a:normAutofit/>
          </a:bodyPr>
          <a:lstStyle/>
          <a:p>
            <a:pPr algn="ctr"/>
            <a:r>
              <a:rPr lang="en-US" sz="3200" dirty="0">
                <a:latin typeface="Arial" panose="020B0604020202020204" pitchFamily="34" charset="0"/>
                <a:cs typeface="Arial" panose="020B0604020202020204" pitchFamily="34" charset="0"/>
              </a:rPr>
              <a:t>Synthesis of methionine and </a:t>
            </a:r>
            <a:r>
              <a:rPr lang="en-US" sz="3200" dirty="0" err="1">
                <a:latin typeface="Arial" panose="020B0604020202020204" pitchFamily="34" charset="0"/>
                <a:cs typeface="Arial" panose="020B0604020202020204" pitchFamily="34" charset="0"/>
              </a:rPr>
              <a:t>adoMet</a:t>
            </a:r>
            <a:r>
              <a:rPr lang="en-US" sz="3200" dirty="0">
                <a:latin typeface="Arial" panose="020B0604020202020204" pitchFamily="34" charset="0"/>
                <a:cs typeface="Arial" panose="020B0604020202020204" pitchFamily="34" charset="0"/>
              </a:rPr>
              <a:t> in an activated methyl cycle</a:t>
            </a:r>
          </a:p>
        </p:txBody>
      </p:sp>
    </p:spTree>
    <p:extLst>
      <p:ext uri="{BB962C8B-B14F-4D97-AF65-F5344CB8AC3E}">
        <p14:creationId xmlns:p14="http://schemas.microsoft.com/office/powerpoint/2010/main" val="12331919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nvPr>
        </p:nvGraphicFramePr>
        <p:xfrm>
          <a:off x="835566" y="993228"/>
          <a:ext cx="7709343" cy="4952440"/>
        </p:xfrm>
        <a:graphic>
          <a:graphicData uri="http://schemas.openxmlformats.org/drawingml/2006/table">
            <a:tbl>
              <a:tblPr firstRow="1" bandRow="1">
                <a:tableStyleId>{5C22544A-7EE6-4342-B048-85BDC9FD1C3A}</a:tableStyleId>
              </a:tblPr>
              <a:tblGrid>
                <a:gridCol w="1677347">
                  <a:extLst>
                    <a:ext uri="{9D8B030D-6E8A-4147-A177-3AD203B41FA5}">
                      <a16:colId xmlns:a16="http://schemas.microsoft.com/office/drawing/2014/main" val="1845756194"/>
                    </a:ext>
                  </a:extLst>
                </a:gridCol>
                <a:gridCol w="3462215">
                  <a:extLst>
                    <a:ext uri="{9D8B030D-6E8A-4147-A177-3AD203B41FA5}">
                      <a16:colId xmlns:a16="http://schemas.microsoft.com/office/drawing/2014/main" val="749774839"/>
                    </a:ext>
                  </a:extLst>
                </a:gridCol>
                <a:gridCol w="2569781">
                  <a:extLst>
                    <a:ext uri="{9D8B030D-6E8A-4147-A177-3AD203B41FA5}">
                      <a16:colId xmlns:a16="http://schemas.microsoft.com/office/drawing/2014/main" val="3073976182"/>
                    </a:ext>
                  </a:extLst>
                </a:gridCol>
              </a:tblGrid>
              <a:tr h="1179785">
                <a:tc>
                  <a:txBody>
                    <a:bodyPr/>
                    <a:lstStyle/>
                    <a:p>
                      <a:pPr algn="ctr"/>
                      <a:r>
                        <a:rPr lang="en-US" altLang="zh-CN" sz="2800" dirty="0"/>
                        <a:t>Co-factor</a:t>
                      </a:r>
                      <a:endParaRPr lang="zh-CN" altLang="en-US" sz="2800" dirty="0"/>
                    </a:p>
                  </a:txBody>
                  <a:tcPr anchor="ctr"/>
                </a:tc>
                <a:tc>
                  <a:txBody>
                    <a:bodyPr/>
                    <a:lstStyle/>
                    <a:p>
                      <a:pPr algn="ctr"/>
                      <a:r>
                        <a:rPr lang="en-US" altLang="zh-CN" sz="2800" dirty="0"/>
                        <a:t>One-carbon group transferred</a:t>
                      </a:r>
                      <a:endParaRPr lang="zh-CN" altLang="en-US" sz="2800" dirty="0"/>
                    </a:p>
                  </a:txBody>
                  <a:tcPr anchor="ctr"/>
                </a:tc>
                <a:tc>
                  <a:txBody>
                    <a:bodyPr/>
                    <a:lstStyle/>
                    <a:p>
                      <a:pPr algn="ctr"/>
                      <a:r>
                        <a:rPr lang="en-US" altLang="zh-CN" sz="2800" dirty="0"/>
                        <a:t>Enzymes(e.g.)</a:t>
                      </a:r>
                      <a:endParaRPr lang="zh-CN" altLang="en-US" sz="2800" dirty="0"/>
                    </a:p>
                  </a:txBody>
                  <a:tcPr anchor="ctr"/>
                </a:tc>
                <a:extLst>
                  <a:ext uri="{0D108BD9-81ED-4DB2-BD59-A6C34878D82A}">
                    <a16:rowId xmlns:a16="http://schemas.microsoft.com/office/drawing/2014/main" val="1664671142"/>
                  </a:ext>
                </a:extLst>
              </a:tr>
              <a:tr h="1179785">
                <a:tc>
                  <a:txBody>
                    <a:bodyPr/>
                    <a:lstStyle/>
                    <a:p>
                      <a:pPr algn="ctr"/>
                      <a:r>
                        <a:rPr lang="en-US" altLang="zh-CN" sz="3600" b="1" dirty="0"/>
                        <a:t>Biotin</a:t>
                      </a:r>
                      <a:endParaRPr lang="zh-CN" altLang="en-US" sz="3600" b="1" dirty="0"/>
                    </a:p>
                  </a:txBody>
                  <a:tcPr anchor="ctr"/>
                </a:tc>
                <a:tc>
                  <a:txBody>
                    <a:bodyPr/>
                    <a:lstStyle/>
                    <a:p>
                      <a:pPr algn="ctr"/>
                      <a:r>
                        <a:rPr lang="en-US" altLang="zh-CN" sz="2800" dirty="0"/>
                        <a:t>CO</a:t>
                      </a:r>
                      <a:r>
                        <a:rPr lang="en-US" altLang="zh-CN" sz="2800" baseline="-25000" dirty="0"/>
                        <a:t>2</a:t>
                      </a:r>
                      <a:r>
                        <a:rPr lang="en-US" altLang="zh-CN" sz="2800" dirty="0"/>
                        <a:t> (most oxidized)</a:t>
                      </a:r>
                      <a:endParaRPr lang="zh-CN" altLang="en-US" sz="2800" dirty="0"/>
                    </a:p>
                  </a:txBody>
                  <a:tcPr anchor="ctr"/>
                </a:tc>
                <a:tc>
                  <a:txBody>
                    <a:bodyPr/>
                    <a:lstStyle/>
                    <a:p>
                      <a:pPr algn="ctr"/>
                      <a:r>
                        <a:rPr lang="en-US" altLang="zh-CN" sz="2800" dirty="0"/>
                        <a:t>Carboxylase</a:t>
                      </a:r>
                      <a:endParaRPr lang="zh-CN" altLang="en-US" sz="2800" dirty="0"/>
                    </a:p>
                  </a:txBody>
                  <a:tcPr anchor="ctr"/>
                </a:tc>
                <a:extLst>
                  <a:ext uri="{0D108BD9-81ED-4DB2-BD59-A6C34878D82A}">
                    <a16:rowId xmlns:a16="http://schemas.microsoft.com/office/drawing/2014/main" val="3095965802"/>
                  </a:ext>
                </a:extLst>
              </a:tr>
              <a:tr h="1413085">
                <a:tc>
                  <a:txBody>
                    <a:bodyPr/>
                    <a:lstStyle/>
                    <a:p>
                      <a:pPr algn="ctr"/>
                      <a:r>
                        <a:rPr lang="en-US" altLang="zh-CN" sz="3600" b="1" dirty="0"/>
                        <a:t>THF</a:t>
                      </a:r>
                      <a:endParaRPr lang="zh-CN" altLang="en-US" sz="3600" b="1" dirty="0"/>
                    </a:p>
                  </a:txBody>
                  <a:tcPr anchor="ctr"/>
                </a:tc>
                <a:tc>
                  <a:txBody>
                    <a:bodyPr/>
                    <a:lstStyle/>
                    <a:p>
                      <a:pPr algn="ctr"/>
                      <a:r>
                        <a:rPr lang="en-US" altLang="zh-CN" sz="2800" dirty="0"/>
                        <a:t>CH</a:t>
                      </a:r>
                      <a:r>
                        <a:rPr lang="en-US" altLang="zh-CN" sz="2800" baseline="-25000" dirty="0"/>
                        <a:t>2</a:t>
                      </a:r>
                      <a:r>
                        <a:rPr lang="en-US" altLang="zh-CN" sz="2800" dirty="0"/>
                        <a:t>, CH</a:t>
                      </a:r>
                      <a:r>
                        <a:rPr lang="en-US" altLang="zh-CN" sz="2800" baseline="-25000" dirty="0"/>
                        <a:t>2</a:t>
                      </a:r>
                      <a:r>
                        <a:rPr lang="en-US" altLang="zh-CN" sz="2800" dirty="0"/>
                        <a:t>OH, CHO, </a:t>
                      </a:r>
                      <a:r>
                        <a:rPr lang="en-US" altLang="zh-CN" sz="2800" dirty="0" err="1"/>
                        <a:t>etc</a:t>
                      </a:r>
                      <a:r>
                        <a:rPr lang="en-US" altLang="zh-CN" sz="2800" dirty="0"/>
                        <a:t> (Intermediately oxidized), and CH</a:t>
                      </a:r>
                      <a:r>
                        <a:rPr lang="en-US" altLang="zh-CN" sz="2800" baseline="-25000" dirty="0"/>
                        <a:t>3</a:t>
                      </a:r>
                      <a:endParaRPr lang="zh-CN" altLang="en-US" sz="2800" baseline="-25000" dirty="0"/>
                    </a:p>
                  </a:txBody>
                  <a:tcPr anchor="ctr"/>
                </a:tc>
                <a:tc>
                  <a:txBody>
                    <a:bodyPr/>
                    <a:lstStyle/>
                    <a:p>
                      <a:pPr algn="ctr"/>
                      <a:r>
                        <a:rPr lang="en-US" altLang="zh-CN" sz="2800" dirty="0"/>
                        <a:t>A variety of enzymes</a:t>
                      </a:r>
                      <a:endParaRPr lang="zh-CN" altLang="en-US" sz="2800" dirty="0"/>
                    </a:p>
                  </a:txBody>
                  <a:tcPr anchor="ctr"/>
                </a:tc>
                <a:extLst>
                  <a:ext uri="{0D108BD9-81ED-4DB2-BD59-A6C34878D82A}">
                    <a16:rowId xmlns:a16="http://schemas.microsoft.com/office/drawing/2014/main" val="1269863094"/>
                  </a:ext>
                </a:extLst>
              </a:tr>
              <a:tr h="1179785">
                <a:tc>
                  <a:txBody>
                    <a:bodyPr/>
                    <a:lstStyle/>
                    <a:p>
                      <a:pPr algn="ctr"/>
                      <a:r>
                        <a:rPr lang="en-US" altLang="zh-CN" sz="3600" b="1" dirty="0"/>
                        <a:t>SAM</a:t>
                      </a:r>
                      <a:endParaRPr lang="zh-CN" altLang="en-US" sz="3600" b="1" dirty="0"/>
                    </a:p>
                  </a:txBody>
                  <a:tcPr anchor="ctr"/>
                </a:tc>
                <a:tc>
                  <a:txBody>
                    <a:bodyPr/>
                    <a:lstStyle/>
                    <a:p>
                      <a:pPr algn="ctr"/>
                      <a:r>
                        <a:rPr lang="en-US" altLang="zh-CN" sz="2800" dirty="0"/>
                        <a:t>CH</a:t>
                      </a:r>
                      <a:r>
                        <a:rPr lang="en-US" altLang="zh-CN" sz="2800" baseline="-25000" dirty="0"/>
                        <a:t>3</a:t>
                      </a:r>
                      <a:r>
                        <a:rPr lang="en-US" altLang="zh-CN" sz="2800" dirty="0"/>
                        <a:t> (least oxidized)</a:t>
                      </a:r>
                      <a:endParaRPr lang="zh-CN" altLang="en-US" sz="2800" dirty="0"/>
                    </a:p>
                  </a:txBody>
                  <a:tcPr anchor="ctr"/>
                </a:tc>
                <a:tc>
                  <a:txBody>
                    <a:bodyPr/>
                    <a:lstStyle/>
                    <a:p>
                      <a:pPr algn="ctr"/>
                      <a:r>
                        <a:rPr lang="en-US" altLang="zh-CN" sz="2800" dirty="0"/>
                        <a:t>Methyl transferase</a:t>
                      </a:r>
                      <a:endParaRPr lang="zh-CN" altLang="en-US" sz="2800" dirty="0"/>
                    </a:p>
                  </a:txBody>
                  <a:tcPr anchor="ctr"/>
                </a:tc>
                <a:extLst>
                  <a:ext uri="{0D108BD9-81ED-4DB2-BD59-A6C34878D82A}">
                    <a16:rowId xmlns:a16="http://schemas.microsoft.com/office/drawing/2014/main" val="2017729904"/>
                  </a:ext>
                </a:extLst>
              </a:tr>
            </a:tbl>
          </a:graphicData>
        </a:graphic>
      </p:graphicFrame>
    </p:spTree>
    <p:extLst>
      <p:ext uri="{BB962C8B-B14F-4D97-AF65-F5344CB8AC3E}">
        <p14:creationId xmlns:p14="http://schemas.microsoft.com/office/powerpoint/2010/main" val="31011239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0" y="365126"/>
            <a:ext cx="9144000" cy="1325563"/>
          </a:xfrm>
        </p:spPr>
        <p:txBody>
          <a:bodyPr>
            <a:normAutofit/>
          </a:bodyPr>
          <a:lstStyle/>
          <a:p>
            <a:pPr algn="ctr"/>
            <a:r>
              <a:rPr lang="en-US" sz="3200" dirty="0">
                <a:latin typeface="Arial" panose="020B0604020202020204" pitchFamily="34" charset="0"/>
                <a:cs typeface="Arial" panose="020B0604020202020204" pitchFamily="34" charset="0"/>
              </a:rPr>
              <a:t>Carbon skeletons of degraded amino acids emerge as major metabolic intermediates</a:t>
            </a:r>
          </a:p>
        </p:txBody>
      </p:sp>
      <p:sp>
        <p:nvSpPr>
          <p:cNvPr id="4" name="Content Placeholder 3"/>
          <p:cNvSpPr>
            <a:spLocks noGrp="1"/>
          </p:cNvSpPr>
          <p:nvPr>
            <p:ph idx="1"/>
          </p:nvPr>
        </p:nvSpPr>
        <p:spPr>
          <a:xfrm>
            <a:off x="628650" y="1838216"/>
            <a:ext cx="7886700" cy="4351338"/>
          </a:xfrm>
        </p:spPr>
        <p:txBody>
          <a:bodyPr>
            <a:normAutofit lnSpcReduction="10000"/>
          </a:bodyPr>
          <a:lstStyle/>
          <a:p>
            <a:pPr>
              <a:lnSpc>
                <a:spcPct val="100000"/>
              </a:lnSpc>
            </a:pPr>
            <a:r>
              <a:rPr lang="en-US" sz="2000" dirty="0"/>
              <a:t>The carbon skeletons of the amino acids are metabolized to seven major metabolic intermediates: pyruvate, α-ketoglutarate, succinyl-CoA, fumarate, oxaloacetate</a:t>
            </a:r>
            <a:r>
              <a:rPr lang="en-US" altLang="zh-CN" sz="2000" dirty="0"/>
              <a:t>, </a:t>
            </a:r>
            <a:r>
              <a:rPr lang="en-US" altLang="zh-CN" sz="2000" b="1" dirty="0">
                <a:solidFill>
                  <a:srgbClr val="FF0000"/>
                </a:solidFill>
              </a:rPr>
              <a:t>acetyl-CoA, </a:t>
            </a:r>
            <a:r>
              <a:rPr lang="en-US" altLang="zh-CN" sz="2000" b="1" dirty="0" err="1">
                <a:solidFill>
                  <a:srgbClr val="FF0000"/>
                </a:solidFill>
              </a:rPr>
              <a:t>andacetoacetyl</a:t>
            </a:r>
            <a:r>
              <a:rPr lang="en-US" altLang="zh-CN" sz="2000" b="1" dirty="0">
                <a:solidFill>
                  <a:srgbClr val="FF0000"/>
                </a:solidFill>
              </a:rPr>
              <a:t>-CoA</a:t>
            </a:r>
            <a:r>
              <a:rPr lang="en-US" sz="2000" dirty="0"/>
              <a:t>.</a:t>
            </a:r>
          </a:p>
          <a:p>
            <a:pPr>
              <a:lnSpc>
                <a:spcPct val="100000"/>
              </a:lnSpc>
            </a:pPr>
            <a:endParaRPr lang="en-US" sz="2000" dirty="0"/>
          </a:p>
          <a:p>
            <a:pPr>
              <a:lnSpc>
                <a:spcPct val="100000"/>
              </a:lnSpc>
            </a:pPr>
            <a:r>
              <a:rPr lang="en-US" sz="2000" dirty="0"/>
              <a:t>Amino acids metabolized to acetyl-CoA and </a:t>
            </a:r>
            <a:r>
              <a:rPr lang="en-US" sz="2000" dirty="0" err="1"/>
              <a:t>acetoacetyl</a:t>
            </a:r>
            <a:r>
              <a:rPr lang="en-US" sz="2000" dirty="0"/>
              <a:t>-CoA are called </a:t>
            </a:r>
            <a:r>
              <a:rPr lang="en-US" sz="2000" b="1" dirty="0">
                <a:solidFill>
                  <a:srgbClr val="FF0000"/>
                </a:solidFill>
              </a:rPr>
              <a:t>ketogenic</a:t>
            </a:r>
            <a:r>
              <a:rPr lang="en-US" sz="2000" dirty="0"/>
              <a:t> amino acids because they can form fats but not glucose.</a:t>
            </a:r>
          </a:p>
          <a:p>
            <a:pPr>
              <a:lnSpc>
                <a:spcPct val="100000"/>
              </a:lnSpc>
            </a:pPr>
            <a:endParaRPr lang="en-US" sz="2000" dirty="0"/>
          </a:p>
          <a:p>
            <a:pPr>
              <a:lnSpc>
                <a:spcPct val="100000"/>
              </a:lnSpc>
            </a:pPr>
            <a:r>
              <a:rPr lang="en-US" sz="2000" dirty="0"/>
              <a:t>Amino acids degraded to the remaining major intermediates are called </a:t>
            </a:r>
            <a:r>
              <a:rPr lang="en-US" sz="2000" b="1" dirty="0" err="1"/>
              <a:t>glucogenic</a:t>
            </a:r>
            <a:r>
              <a:rPr lang="en-US" sz="2000" dirty="0"/>
              <a:t> amino acids because they can be used to synthesize glucose.</a:t>
            </a:r>
          </a:p>
          <a:p>
            <a:pPr>
              <a:lnSpc>
                <a:spcPct val="100000"/>
              </a:lnSpc>
            </a:pPr>
            <a:endParaRPr lang="en-US" sz="2000" dirty="0"/>
          </a:p>
          <a:p>
            <a:pPr>
              <a:lnSpc>
                <a:spcPct val="100000"/>
              </a:lnSpc>
            </a:pPr>
            <a:r>
              <a:rPr lang="en-US" sz="2000" dirty="0"/>
              <a:t>Only </a:t>
            </a:r>
            <a:r>
              <a:rPr lang="en-US" sz="2000" dirty="0">
                <a:solidFill>
                  <a:srgbClr val="FF0000"/>
                </a:solidFill>
              </a:rPr>
              <a:t>L</a:t>
            </a:r>
            <a:r>
              <a:rPr lang="en-US" sz="2000" dirty="0"/>
              <a:t>eucine and </a:t>
            </a:r>
            <a:r>
              <a:rPr lang="en-US" sz="2000" dirty="0">
                <a:solidFill>
                  <a:srgbClr val="FF0000"/>
                </a:solidFill>
              </a:rPr>
              <a:t>L</a:t>
            </a:r>
            <a:r>
              <a:rPr lang="en-US" sz="2000" dirty="0"/>
              <a:t>ysine are solely ketogenic.</a:t>
            </a:r>
          </a:p>
        </p:txBody>
      </p:sp>
    </p:spTree>
    <p:extLst>
      <p:ext uri="{BB962C8B-B14F-4D97-AF65-F5344CB8AC3E}">
        <p14:creationId xmlns:p14="http://schemas.microsoft.com/office/powerpoint/2010/main" val="31995261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figure_18_15"/>
          <p:cNvPicPr>
            <a:picLocks noChangeAspect="1" noChangeArrowheads="1"/>
          </p:cNvPicPr>
          <p:nvPr/>
        </p:nvPicPr>
        <p:blipFill rotWithShape="1">
          <a:blip r:embed="rId3">
            <a:extLst>
              <a:ext uri="{28A0092B-C50C-407E-A947-70E740481C1C}">
                <a14:useLocalDpi xmlns:a14="http://schemas.microsoft.com/office/drawing/2010/main" val="0"/>
              </a:ext>
            </a:extLst>
          </a:blip>
          <a:srcRect b="6884"/>
          <a:stretch/>
        </p:blipFill>
        <p:spPr bwMode="auto">
          <a:xfrm>
            <a:off x="799619" y="152401"/>
            <a:ext cx="7544761"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2265716" y="4624738"/>
            <a:ext cx="1503852" cy="223326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535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figure_18_19"/>
          <p:cNvPicPr>
            <a:picLocks noChangeAspect="1" noChangeArrowheads="1"/>
          </p:cNvPicPr>
          <p:nvPr/>
        </p:nvPicPr>
        <p:blipFill rotWithShape="1">
          <a:blip r:embed="rId3">
            <a:extLst>
              <a:ext uri="{28A0092B-C50C-407E-A947-70E740481C1C}">
                <a14:useLocalDpi xmlns:a14="http://schemas.microsoft.com/office/drawing/2010/main" val="0"/>
              </a:ext>
            </a:extLst>
          </a:blip>
          <a:srcRect t="80089" r="41654" b="7013"/>
          <a:stretch/>
        </p:blipFill>
        <p:spPr bwMode="auto">
          <a:xfrm>
            <a:off x="628650" y="3350494"/>
            <a:ext cx="7702841" cy="1662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0" y="698937"/>
            <a:ext cx="9144000" cy="457200"/>
          </a:xfrm>
        </p:spPr>
        <p:txBody>
          <a:bodyPr>
            <a:normAutofit fontScale="90000"/>
          </a:bodyPr>
          <a:lstStyle/>
          <a:p>
            <a:pPr algn="ctr"/>
            <a:r>
              <a:rPr lang="en-US" sz="3200" dirty="0">
                <a:latin typeface="Arial" panose="020B0604020202020204" pitchFamily="34" charset="0"/>
                <a:cs typeface="Arial" panose="020B0604020202020204" pitchFamily="34" charset="0"/>
              </a:rPr>
              <a:t>Six amino acids are degraded to pyruvate</a:t>
            </a:r>
          </a:p>
        </p:txBody>
      </p:sp>
      <p:sp>
        <p:nvSpPr>
          <p:cNvPr id="3" name="Rectangle 2"/>
          <p:cNvSpPr/>
          <p:nvPr/>
        </p:nvSpPr>
        <p:spPr>
          <a:xfrm>
            <a:off x="1626577" y="5741376"/>
            <a:ext cx="290146" cy="10673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626577" y="2196538"/>
            <a:ext cx="5486400" cy="31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37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figure_18_19"/>
          <p:cNvPicPr>
            <a:picLocks noChangeAspect="1" noChangeArrowheads="1"/>
          </p:cNvPicPr>
          <p:nvPr/>
        </p:nvPicPr>
        <p:blipFill rotWithShape="1">
          <a:blip r:embed="rId3">
            <a:extLst>
              <a:ext uri="{28A0092B-C50C-407E-A947-70E740481C1C}">
                <a14:useLocalDpi xmlns:a14="http://schemas.microsoft.com/office/drawing/2010/main" val="0"/>
              </a:ext>
            </a:extLst>
          </a:blip>
          <a:srcRect t="58494" b="7013"/>
          <a:stretch/>
        </p:blipFill>
        <p:spPr bwMode="auto">
          <a:xfrm>
            <a:off x="177816" y="2226828"/>
            <a:ext cx="7617179" cy="2565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0" y="365126"/>
            <a:ext cx="6571265" cy="1325563"/>
          </a:xfrm>
        </p:spPr>
        <p:txBody>
          <a:bodyPr>
            <a:normAutofit/>
          </a:bodyPr>
          <a:lstStyle/>
          <a:p>
            <a:pPr algn="ctr"/>
            <a:r>
              <a:rPr lang="en-US" sz="3200" dirty="0">
                <a:latin typeface="Arial" panose="020B0604020202020204" pitchFamily="34" charset="0"/>
                <a:cs typeface="Arial" panose="020B0604020202020204" pitchFamily="34" charset="0"/>
              </a:rPr>
              <a:t>Serine is converted into pyruvate by the action of serine dehydratase</a:t>
            </a:r>
          </a:p>
        </p:txBody>
      </p:sp>
      <p:sp>
        <p:nvSpPr>
          <p:cNvPr id="6" name="Rectangle 5"/>
          <p:cNvSpPr/>
          <p:nvPr/>
        </p:nvSpPr>
        <p:spPr>
          <a:xfrm>
            <a:off x="1626576" y="5560541"/>
            <a:ext cx="622353" cy="2875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5123538" y="5700584"/>
            <a:ext cx="1722105" cy="91439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3" descr="Figure 18-20a"/>
          <p:cNvPicPr>
            <a:picLocks noChangeAspect="1" noChangeArrowheads="1"/>
          </p:cNvPicPr>
          <p:nvPr/>
        </p:nvPicPr>
        <p:blipFill rotWithShape="1">
          <a:blip r:embed="rId4">
            <a:extLst>
              <a:ext uri="{28A0092B-C50C-407E-A947-70E740481C1C}">
                <a14:useLocalDpi xmlns:a14="http://schemas.microsoft.com/office/drawing/2010/main" val="0"/>
              </a:ext>
            </a:extLst>
          </a:blip>
          <a:srcRect r="16975" b="7096"/>
          <a:stretch/>
        </p:blipFill>
        <p:spPr bwMode="auto">
          <a:xfrm>
            <a:off x="6571264" y="191596"/>
            <a:ext cx="2126165" cy="666640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3">
            <a:extLst>
              <a:ext uri="{FF2B5EF4-FFF2-40B4-BE49-F238E27FC236}">
                <a16:creationId xmlns:a16="http://schemas.microsoft.com/office/drawing/2014/main" id="{207E441B-F863-4135-B1B5-5FC24139CCC1}"/>
              </a:ext>
            </a:extLst>
          </p:cNvPr>
          <p:cNvSpPr/>
          <p:nvPr/>
        </p:nvSpPr>
        <p:spPr>
          <a:xfrm>
            <a:off x="2848302" y="2028497"/>
            <a:ext cx="2522483" cy="2890344"/>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40568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figure_18_19"/>
          <p:cNvPicPr>
            <a:picLocks noChangeAspect="1" noChangeArrowheads="1"/>
          </p:cNvPicPr>
          <p:nvPr/>
        </p:nvPicPr>
        <p:blipFill rotWithShape="1">
          <a:blip r:embed="rId3">
            <a:extLst>
              <a:ext uri="{28A0092B-C50C-407E-A947-70E740481C1C}">
                <a14:useLocalDpi xmlns:a14="http://schemas.microsoft.com/office/drawing/2010/main" val="0"/>
              </a:ext>
            </a:extLst>
          </a:blip>
          <a:srcRect l="543" t="39218" r="-543" b="1624"/>
          <a:stretch/>
        </p:blipFill>
        <p:spPr bwMode="auto">
          <a:xfrm>
            <a:off x="175434" y="1690689"/>
            <a:ext cx="8889736" cy="5135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0" y="238370"/>
            <a:ext cx="9144000" cy="977462"/>
          </a:xfrm>
        </p:spPr>
        <p:txBody>
          <a:bodyPr>
            <a:normAutofit fontScale="90000"/>
          </a:bodyPr>
          <a:lstStyle/>
          <a:p>
            <a:pPr algn="ctr"/>
            <a:r>
              <a:rPr lang="en-US" sz="3200" dirty="0">
                <a:latin typeface="Arial" panose="020B0604020202020204" pitchFamily="34" charset="0"/>
                <a:cs typeface="Arial" panose="020B0604020202020204" pitchFamily="34" charset="0"/>
              </a:rPr>
              <a:t>Glycine is degraded via 3 pathways, one of which leads to pyruvate</a:t>
            </a:r>
          </a:p>
        </p:txBody>
      </p:sp>
      <p:sp>
        <p:nvSpPr>
          <p:cNvPr id="4" name="Rectangle 3"/>
          <p:cNvSpPr/>
          <p:nvPr/>
        </p:nvSpPr>
        <p:spPr>
          <a:xfrm>
            <a:off x="3657601" y="1592317"/>
            <a:ext cx="2806262" cy="1813035"/>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5397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figure_18_19"/>
          <p:cNvPicPr>
            <a:picLocks noChangeAspect="1" noChangeArrowheads="1"/>
          </p:cNvPicPr>
          <p:nvPr/>
        </p:nvPicPr>
        <p:blipFill rotWithShape="1">
          <a:blip r:embed="rId3">
            <a:extLst>
              <a:ext uri="{28A0092B-C50C-407E-A947-70E740481C1C}">
                <a14:useLocalDpi xmlns:a14="http://schemas.microsoft.com/office/drawing/2010/main" val="0"/>
              </a:ext>
            </a:extLst>
          </a:blip>
          <a:srcRect t="37949" b="7124"/>
          <a:stretch/>
        </p:blipFill>
        <p:spPr bwMode="auto">
          <a:xfrm>
            <a:off x="1214436" y="3074276"/>
            <a:ext cx="6715125" cy="36020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5123538" y="5700584"/>
            <a:ext cx="1722105" cy="914399"/>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1214437" y="4307606"/>
            <a:ext cx="2017494" cy="132068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626576" y="5560541"/>
            <a:ext cx="622353" cy="287573"/>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689377" y="1911253"/>
            <a:ext cx="2017494" cy="132068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0" y="365126"/>
            <a:ext cx="9144000" cy="1325563"/>
          </a:xfrm>
        </p:spPr>
        <p:txBody>
          <a:bodyPr>
            <a:normAutofit/>
          </a:bodyPr>
          <a:lstStyle/>
          <a:p>
            <a:pPr algn="ctr"/>
            <a:r>
              <a:rPr lang="en-US" sz="3200" dirty="0">
                <a:latin typeface="Arial" panose="020B0604020202020204" pitchFamily="34" charset="0"/>
                <a:cs typeface="Arial" panose="020B0604020202020204" pitchFamily="34" charset="0"/>
              </a:rPr>
              <a:t>Glycine cleavage enzyme (glycine synthase) degrades glycine to CO</a:t>
            </a:r>
            <a:r>
              <a:rPr lang="en-US" sz="3200" baseline="-25000" dirty="0">
                <a:latin typeface="Arial" panose="020B0604020202020204" pitchFamily="34" charset="0"/>
                <a:cs typeface="Arial" panose="020B0604020202020204" pitchFamily="34" charset="0"/>
              </a:rPr>
              <a:t>2</a:t>
            </a:r>
            <a:r>
              <a:rPr lang="en-US" sz="3200" dirty="0">
                <a:latin typeface="Arial" panose="020B0604020202020204" pitchFamily="34" charset="0"/>
                <a:cs typeface="Arial" panose="020B0604020202020204" pitchFamily="34" charset="0"/>
              </a:rPr>
              <a:t> and NH</a:t>
            </a:r>
            <a:r>
              <a:rPr lang="en-US" sz="3200" baseline="-25000" dirty="0">
                <a:latin typeface="Arial" panose="020B0604020202020204" pitchFamily="34" charset="0"/>
                <a:cs typeface="Arial" panose="020B0604020202020204" pitchFamily="34" charset="0"/>
              </a:rPr>
              <a:t>4</a:t>
            </a:r>
            <a:r>
              <a:rPr lang="en-US" sz="3200" baseline="30000" dirty="0">
                <a:latin typeface="Arial" panose="020B0604020202020204" pitchFamily="34" charset="0"/>
                <a:cs typeface="Arial" panose="020B0604020202020204" pitchFamily="34" charset="0"/>
              </a:rPr>
              <a:t>+</a:t>
            </a:r>
          </a:p>
        </p:txBody>
      </p:sp>
      <p:sp>
        <p:nvSpPr>
          <p:cNvPr id="8" name="TextBox 7"/>
          <p:cNvSpPr txBox="1"/>
          <p:nvPr/>
        </p:nvSpPr>
        <p:spPr>
          <a:xfrm>
            <a:off x="628649" y="1669503"/>
            <a:ext cx="7300912" cy="1323439"/>
          </a:xfrm>
          <a:prstGeom prst="rect">
            <a:avLst/>
          </a:prstGeom>
          <a:noFill/>
        </p:spPr>
        <p:txBody>
          <a:bodyPr wrap="square" rtlCol="0">
            <a:spAutoFit/>
          </a:bodyPr>
          <a:lstStyle/>
          <a:p>
            <a:pPr marL="342900" indent="-342900">
              <a:buFont typeface="Arial" charset="0"/>
              <a:buChar char="•"/>
            </a:pPr>
            <a:r>
              <a:rPr lang="en-US" sz="2000" dirty="0"/>
              <a:t>Predominant pathway in mammals</a:t>
            </a:r>
          </a:p>
          <a:p>
            <a:pPr marL="342900" indent="-342900">
              <a:buFont typeface="Arial" charset="0"/>
              <a:buChar char="•"/>
            </a:pPr>
            <a:r>
              <a:rPr lang="en-US" sz="2000" dirty="0"/>
              <a:t>Readily reversible</a:t>
            </a:r>
          </a:p>
          <a:p>
            <a:pPr marL="342900" indent="-342900">
              <a:buFont typeface="Arial" charset="0"/>
              <a:buChar char="•"/>
            </a:pPr>
            <a:r>
              <a:rPr lang="en-US" sz="2000" dirty="0"/>
              <a:t>Also requires tetrahydrofolate</a:t>
            </a:r>
          </a:p>
          <a:p>
            <a:pPr marL="342900" indent="-342900">
              <a:buFont typeface="Arial" charset="0"/>
              <a:buChar char="•"/>
            </a:pPr>
            <a:r>
              <a:rPr lang="en-US" sz="2000" dirty="0"/>
              <a:t>Defects cause </a:t>
            </a:r>
            <a:r>
              <a:rPr lang="en-US" sz="2000" dirty="0" err="1"/>
              <a:t>nonketotic</a:t>
            </a:r>
            <a:r>
              <a:rPr lang="en-US" sz="2000" dirty="0"/>
              <a:t> hyperglycinemia</a:t>
            </a:r>
          </a:p>
        </p:txBody>
      </p:sp>
      <p:sp>
        <p:nvSpPr>
          <p:cNvPr id="9" name="Rectangle 8"/>
          <p:cNvSpPr/>
          <p:nvPr/>
        </p:nvSpPr>
        <p:spPr>
          <a:xfrm>
            <a:off x="4788807" y="2992942"/>
            <a:ext cx="3267372" cy="1166394"/>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084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0" y="365126"/>
            <a:ext cx="9144000" cy="1325563"/>
          </a:xfrm>
        </p:spPr>
        <p:txBody>
          <a:bodyPr>
            <a:normAutofit/>
          </a:bodyPr>
          <a:lstStyle/>
          <a:p>
            <a:pPr algn="ctr"/>
            <a:r>
              <a:rPr lang="en-US" sz="3200" dirty="0">
                <a:latin typeface="Arial" panose="020B0604020202020204" pitchFamily="34" charset="0"/>
                <a:cs typeface="Arial" panose="020B0604020202020204" pitchFamily="34" charset="0"/>
              </a:rPr>
              <a:t>Glycine can also be converted to </a:t>
            </a:r>
            <a:r>
              <a:rPr lang="en-US" sz="3200" dirty="0" err="1">
                <a:latin typeface="Arial" panose="020B0604020202020204" pitchFamily="34" charset="0"/>
                <a:cs typeface="Arial" panose="020B0604020202020204" pitchFamily="34" charset="0"/>
              </a:rPr>
              <a:t>glyoxylate</a:t>
            </a:r>
            <a:endParaRPr lang="en-US" sz="3200" dirty="0">
              <a:latin typeface="Arial" panose="020B0604020202020204" pitchFamily="34" charset="0"/>
              <a:cs typeface="Arial" panose="020B0604020202020204" pitchFamily="34" charset="0"/>
            </a:endParaRPr>
          </a:p>
        </p:txBody>
      </p:sp>
      <p:pic>
        <p:nvPicPr>
          <p:cNvPr id="5" name="Picture 2" descr="unnumbered_18_p717"/>
          <p:cNvPicPr>
            <a:picLocks noChangeAspect="1" noChangeArrowheads="1"/>
          </p:cNvPicPr>
          <p:nvPr/>
        </p:nvPicPr>
        <p:blipFill rotWithShape="1">
          <a:blip r:embed="rId2">
            <a:extLst>
              <a:ext uri="{28A0092B-C50C-407E-A947-70E740481C1C}">
                <a14:useLocalDpi xmlns:a14="http://schemas.microsoft.com/office/drawing/2010/main" val="0"/>
              </a:ext>
            </a:extLst>
          </a:blip>
          <a:srcRect b="16438"/>
          <a:stretch/>
        </p:blipFill>
        <p:spPr bwMode="auto">
          <a:xfrm>
            <a:off x="628650" y="1839979"/>
            <a:ext cx="7886700" cy="2271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p:cNvSpPr/>
          <p:nvPr/>
        </p:nvSpPr>
        <p:spPr>
          <a:xfrm>
            <a:off x="628650" y="4638589"/>
            <a:ext cx="7886700" cy="1631216"/>
          </a:xfrm>
          <a:prstGeom prst="rect">
            <a:avLst/>
          </a:prstGeom>
        </p:spPr>
        <p:txBody>
          <a:bodyPr wrap="square">
            <a:spAutoFit/>
          </a:bodyPr>
          <a:lstStyle/>
          <a:p>
            <a:pPr marL="285750" indent="-285750">
              <a:buFont typeface="Arial" charset="0"/>
              <a:buChar char="•"/>
            </a:pPr>
            <a:r>
              <a:rPr lang="en-US" altLang="zh-CN" sz="2000" dirty="0"/>
              <a:t>The primary function of D-amino acid oxidase, present at high levels in the kidney, is thought to detoxify ingested D-amino acids derived from food (grilled foodstuffs, for example)</a:t>
            </a:r>
          </a:p>
          <a:p>
            <a:pPr marL="285750" indent="-285750">
              <a:buFont typeface="Arial" charset="0"/>
              <a:buChar char="•"/>
            </a:pPr>
            <a:endParaRPr lang="en-US" sz="2000" dirty="0"/>
          </a:p>
          <a:p>
            <a:pPr marL="285750" indent="-285750">
              <a:buFont typeface="Arial" charset="0"/>
              <a:buChar char="•"/>
            </a:pPr>
            <a:r>
              <a:rPr lang="en-US" sz="2000" dirty="0"/>
              <a:t>Crystals of calcium oxalate account for up to 75% of  all kidney stones</a:t>
            </a:r>
          </a:p>
        </p:txBody>
      </p:sp>
    </p:spTree>
    <p:extLst>
      <p:ext uri="{BB962C8B-B14F-4D97-AF65-F5344CB8AC3E}">
        <p14:creationId xmlns:p14="http://schemas.microsoft.com/office/powerpoint/2010/main" val="214487709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58750"/>
            <a:ext cx="9144000" cy="6540500"/>
          </a:xfrm>
          <a:prstGeom prst="rect">
            <a:avLst/>
          </a:prstGeom>
        </p:spPr>
      </p:pic>
      <p:sp>
        <p:nvSpPr>
          <p:cNvPr id="4" name="Title 3"/>
          <p:cNvSpPr>
            <a:spLocks noGrp="1"/>
          </p:cNvSpPr>
          <p:nvPr>
            <p:ph type="title"/>
          </p:nvPr>
        </p:nvSpPr>
        <p:spPr>
          <a:xfrm>
            <a:off x="628650" y="5532437"/>
            <a:ext cx="7886700" cy="1325563"/>
          </a:xfrm>
        </p:spPr>
        <p:txBody>
          <a:bodyPr>
            <a:normAutofit/>
          </a:bodyPr>
          <a:lstStyle/>
          <a:p>
            <a:pPr algn="ctr"/>
            <a:r>
              <a:rPr lang="en-US" sz="2800" dirty="0"/>
              <a:t>Calcium oxalate crystals in the urine</a:t>
            </a:r>
          </a:p>
        </p:txBody>
      </p:sp>
    </p:spTree>
    <p:extLst>
      <p:ext uri="{BB962C8B-B14F-4D97-AF65-F5344CB8AC3E}">
        <p14:creationId xmlns:p14="http://schemas.microsoft.com/office/powerpoint/2010/main" val="5189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figure_18_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9588" y="931863"/>
            <a:ext cx="4675187" cy="592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49225" y="3541713"/>
            <a:ext cx="4062413" cy="307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49225" y="1195388"/>
            <a:ext cx="4062413" cy="228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Title 1"/>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Digestion of dietary proteins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2578" name="Picture 2" descr="figure_18_19"/>
          <p:cNvPicPr>
            <a:picLocks noChangeAspect="1" noChangeArrowheads="1"/>
          </p:cNvPicPr>
          <p:nvPr/>
        </p:nvPicPr>
        <p:blipFill rotWithShape="1">
          <a:blip r:embed="rId3">
            <a:extLst>
              <a:ext uri="{28A0092B-C50C-407E-A947-70E740481C1C}">
                <a14:useLocalDpi xmlns:a14="http://schemas.microsoft.com/office/drawing/2010/main" val="0"/>
              </a:ext>
            </a:extLst>
          </a:blip>
          <a:srcRect b="7275"/>
          <a:stretch/>
        </p:blipFill>
        <p:spPr bwMode="auto">
          <a:xfrm>
            <a:off x="3383032" y="1482126"/>
            <a:ext cx="5760968" cy="52168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 Box 3"/>
          <p:cNvSpPr txBox="1">
            <a:spLocks noChangeArrowheads="1"/>
          </p:cNvSpPr>
          <p:nvPr/>
        </p:nvSpPr>
        <p:spPr bwMode="auto">
          <a:xfrm>
            <a:off x="628650" y="1691726"/>
            <a:ext cx="4460185"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marL="285750" indent="-285750" eaLnBrk="1" hangingPunct="1">
              <a:buFont typeface="Arial" charset="0"/>
              <a:buChar char="•"/>
            </a:pPr>
            <a:r>
              <a:rPr lang="en-US" altLang="zh-CN" sz="1600" b="0" dirty="0">
                <a:latin typeface="+mn-lt"/>
              </a:rPr>
              <a:t>Alanine: to pyruvate directly by transamination;</a:t>
            </a:r>
          </a:p>
          <a:p>
            <a:pPr marL="285750" indent="-285750" eaLnBrk="1" hangingPunct="1">
              <a:buFont typeface="Arial" charset="0"/>
              <a:buChar char="•"/>
            </a:pPr>
            <a:r>
              <a:rPr lang="en-US" altLang="zh-CN" sz="1600" b="0" dirty="0">
                <a:latin typeface="+mn-lt"/>
              </a:rPr>
              <a:t>Glycine: (1) to serine; (2) to CO</a:t>
            </a:r>
            <a:r>
              <a:rPr lang="en-US" altLang="zh-CN" sz="1600" b="0" baseline="-25000" dirty="0">
                <a:latin typeface="+mn-lt"/>
              </a:rPr>
              <a:t>2</a:t>
            </a:r>
            <a:r>
              <a:rPr lang="en-US" altLang="zh-CN" sz="1600" b="0" dirty="0">
                <a:latin typeface="+mn-lt"/>
              </a:rPr>
              <a:t> + NH</a:t>
            </a:r>
            <a:r>
              <a:rPr lang="en-US" altLang="zh-CN" sz="1600" b="0" baseline="-25000" dirty="0">
                <a:latin typeface="+mn-lt"/>
              </a:rPr>
              <a:t>4</a:t>
            </a:r>
            <a:r>
              <a:rPr lang="en-US" altLang="zh-CN" sz="1600" b="0" baseline="30000" dirty="0">
                <a:latin typeface="+mn-lt"/>
              </a:rPr>
              <a:t>+</a:t>
            </a:r>
            <a:r>
              <a:rPr lang="en-US" altLang="zh-CN" sz="1600" b="0" dirty="0">
                <a:latin typeface="+mn-lt"/>
              </a:rPr>
              <a:t>; (3)  to </a:t>
            </a:r>
            <a:r>
              <a:rPr lang="en-US" altLang="zh-CN" sz="1600" b="0" dirty="0" err="1">
                <a:latin typeface="+mn-lt"/>
              </a:rPr>
              <a:t>glyoxylate</a:t>
            </a:r>
            <a:r>
              <a:rPr lang="en-US" altLang="zh-CN" sz="1600" b="0" dirty="0">
                <a:latin typeface="+mn-lt"/>
              </a:rPr>
              <a:t> </a:t>
            </a:r>
            <a:r>
              <a:rPr lang="en-US" altLang="zh-CN" sz="1600" b="0" dirty="0">
                <a:latin typeface="+mn-lt"/>
                <a:sym typeface="Symbol" charset="2"/>
              </a:rPr>
              <a:t>and </a:t>
            </a:r>
            <a:r>
              <a:rPr lang="en-US" altLang="zh-CN" sz="1600" b="0" dirty="0" err="1">
                <a:latin typeface="+mn-lt"/>
                <a:sym typeface="Symbol" charset="2"/>
              </a:rPr>
              <a:t>oxylate</a:t>
            </a:r>
            <a:endParaRPr lang="en-US" altLang="zh-CN" sz="1600" b="0" dirty="0">
              <a:latin typeface="+mn-lt"/>
              <a:sym typeface="Symbol" charset="2"/>
            </a:endParaRPr>
          </a:p>
          <a:p>
            <a:pPr marL="285750" indent="-285750" eaLnBrk="1" hangingPunct="1">
              <a:buFont typeface="Arial" charset="0"/>
              <a:buChar char="•"/>
            </a:pPr>
            <a:r>
              <a:rPr lang="en-US" altLang="zh-CN" sz="1600" b="0" dirty="0">
                <a:latin typeface="+mn-lt"/>
                <a:sym typeface="Symbol" charset="2"/>
              </a:rPr>
              <a:t>Serine: to pyruvate by serine dehydratase (remove amino group and </a:t>
            </a:r>
            <a:r>
              <a:rPr lang="en-US" altLang="zh-CN" sz="1600" b="0" dirty="0" err="1">
                <a:latin typeface="+mn-lt"/>
                <a:sym typeface="Symbol" charset="2"/>
              </a:rPr>
              <a:t>hydroxy</a:t>
            </a:r>
            <a:r>
              <a:rPr lang="en-US" altLang="zh-CN" sz="1600" b="0" dirty="0">
                <a:latin typeface="+mn-lt"/>
                <a:sym typeface="Symbol" charset="2"/>
              </a:rPr>
              <a:t> group in a single PLP-dependent reaction), or to glycine</a:t>
            </a:r>
          </a:p>
          <a:p>
            <a:pPr marL="285750" indent="-285750" eaLnBrk="1" hangingPunct="1">
              <a:buFont typeface="Arial" charset="0"/>
              <a:buChar char="•"/>
            </a:pPr>
            <a:r>
              <a:rPr lang="en-US" altLang="zh-CN" sz="1600" b="0" dirty="0">
                <a:latin typeface="+mn-lt"/>
                <a:sym typeface="Symbol" charset="2"/>
              </a:rPr>
              <a:t>Threonine: generate acetyl-CoA + glycine (10-30% of threonine catabolism, major pathway in humans lead to </a:t>
            </a:r>
            <a:r>
              <a:rPr lang="en-US" altLang="zh-CN" sz="1600" b="0" dirty="0" err="1">
                <a:latin typeface="+mn-lt"/>
                <a:sym typeface="Symbol" charset="2"/>
              </a:rPr>
              <a:t>succinyl</a:t>
            </a:r>
            <a:r>
              <a:rPr lang="en-US" altLang="zh-CN" sz="1600" b="0" dirty="0">
                <a:latin typeface="+mn-lt"/>
                <a:sym typeface="Symbol" charset="2"/>
              </a:rPr>
              <a:t>-CoA)</a:t>
            </a:r>
          </a:p>
          <a:p>
            <a:pPr marL="285750" indent="-285750" eaLnBrk="1" hangingPunct="1">
              <a:buFont typeface="Arial" charset="0"/>
              <a:buChar char="•"/>
            </a:pPr>
            <a:r>
              <a:rPr lang="en-US" altLang="zh-CN" sz="1600" b="0" dirty="0">
                <a:latin typeface="+mn-lt"/>
                <a:sym typeface="Symbol" charset="2"/>
              </a:rPr>
              <a:t>Cysteine: via two steps to pyruvate (remove sulfur atom and  transamination)</a:t>
            </a:r>
          </a:p>
          <a:p>
            <a:pPr marL="285750" indent="-285750" eaLnBrk="1" hangingPunct="1">
              <a:buFont typeface="Arial" charset="0"/>
              <a:buChar char="•"/>
            </a:pPr>
            <a:r>
              <a:rPr lang="en-US" altLang="zh-CN" sz="1600" b="0" dirty="0">
                <a:latin typeface="+mn-lt"/>
                <a:sym typeface="Symbol" charset="2"/>
              </a:rPr>
              <a:t>Tryptophan: generate alanine, and acetyl-CoA </a:t>
            </a:r>
            <a:endParaRPr lang="en-US" altLang="zh-CN" sz="1600" b="0" dirty="0">
              <a:latin typeface="+mn-lt"/>
            </a:endParaRPr>
          </a:p>
        </p:txBody>
      </p:sp>
      <p:sp>
        <p:nvSpPr>
          <p:cNvPr id="2" name="Title 1"/>
          <p:cNvSpPr>
            <a:spLocks noGrp="1"/>
          </p:cNvSpPr>
          <p:nvPr>
            <p:ph type="title"/>
          </p:nvPr>
        </p:nvSpPr>
        <p:spPr>
          <a:xfrm>
            <a:off x="0" y="365126"/>
            <a:ext cx="9144000" cy="1325563"/>
          </a:xfrm>
        </p:spPr>
        <p:txBody>
          <a:bodyPr>
            <a:normAutofit/>
          </a:bodyPr>
          <a:lstStyle/>
          <a:p>
            <a:pPr algn="ctr"/>
            <a:r>
              <a:rPr lang="en-US" sz="3200" dirty="0">
                <a:latin typeface="Arial" panose="020B0604020202020204" pitchFamily="34" charset="0"/>
                <a:cs typeface="Arial" panose="020B0604020202020204" pitchFamily="34" charset="0"/>
              </a:rPr>
              <a:t>Catabolic pathways for Ala, </a:t>
            </a:r>
            <a:r>
              <a:rPr lang="en-US" sz="3200" dirty="0" err="1">
                <a:latin typeface="Arial" panose="020B0604020202020204" pitchFamily="34" charset="0"/>
                <a:cs typeface="Arial" panose="020B0604020202020204" pitchFamily="34" charset="0"/>
              </a:rPr>
              <a:t>Gly</a:t>
            </a:r>
            <a:r>
              <a:rPr lang="en-US" sz="3200" dirty="0">
                <a:latin typeface="Arial" panose="020B0604020202020204" pitchFamily="34" charset="0"/>
                <a:cs typeface="Arial" panose="020B0604020202020204" pitchFamily="34" charset="0"/>
              </a:rPr>
              <a:t>, Ser, </a:t>
            </a:r>
            <a:r>
              <a:rPr lang="en-US" sz="3200" dirty="0" err="1">
                <a:latin typeface="Arial" panose="020B0604020202020204" pitchFamily="34" charset="0"/>
                <a:cs typeface="Arial" panose="020B0604020202020204" pitchFamily="34" charset="0"/>
              </a:rPr>
              <a:t>Cys</a:t>
            </a:r>
            <a:r>
              <a:rPr lang="en-US" sz="3200" dirty="0">
                <a:latin typeface="Arial" panose="020B0604020202020204" pitchFamily="34" charset="0"/>
                <a:cs typeface="Arial" panose="020B0604020202020204" pitchFamily="34" charset="0"/>
              </a:rPr>
              <a:t>, Thr, and </a:t>
            </a:r>
            <a:r>
              <a:rPr lang="en-US" sz="3200" dirty="0" err="1">
                <a:latin typeface="Arial" panose="020B0604020202020204" pitchFamily="34" charset="0"/>
                <a:cs typeface="Arial" panose="020B0604020202020204" pitchFamily="34" charset="0"/>
              </a:rPr>
              <a:t>Trp</a:t>
            </a:r>
            <a:endParaRPr lang="en-US" sz="3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340925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figure_18_15"/>
          <p:cNvPicPr>
            <a:picLocks noChangeAspect="1" noChangeArrowheads="1"/>
          </p:cNvPicPr>
          <p:nvPr/>
        </p:nvPicPr>
        <p:blipFill rotWithShape="1">
          <a:blip r:embed="rId3">
            <a:extLst>
              <a:ext uri="{28A0092B-C50C-407E-A947-70E740481C1C}">
                <a14:useLocalDpi xmlns:a14="http://schemas.microsoft.com/office/drawing/2010/main" val="0"/>
              </a:ext>
            </a:extLst>
          </a:blip>
          <a:srcRect b="6884"/>
          <a:stretch/>
        </p:blipFill>
        <p:spPr bwMode="auto">
          <a:xfrm>
            <a:off x="799619" y="152401"/>
            <a:ext cx="7544761"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628648" y="152400"/>
            <a:ext cx="1778649" cy="6705599"/>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9415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figure_18_21"/>
          <p:cNvPicPr>
            <a:picLocks noChangeAspect="1" noChangeArrowheads="1"/>
          </p:cNvPicPr>
          <p:nvPr/>
        </p:nvPicPr>
        <p:blipFill rotWithShape="1">
          <a:blip r:embed="rId3">
            <a:extLst>
              <a:ext uri="{28A0092B-C50C-407E-A947-70E740481C1C}">
                <a14:useLocalDpi xmlns:a14="http://schemas.microsoft.com/office/drawing/2010/main" val="0"/>
              </a:ext>
            </a:extLst>
          </a:blip>
          <a:srcRect b="7351"/>
          <a:stretch/>
        </p:blipFill>
        <p:spPr bwMode="auto">
          <a:xfrm>
            <a:off x="2237409" y="1328609"/>
            <a:ext cx="5881126" cy="539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0" y="191700"/>
            <a:ext cx="9144000" cy="1325563"/>
          </a:xfrm>
        </p:spPr>
        <p:txBody>
          <a:bodyPr>
            <a:normAutofit/>
          </a:bodyPr>
          <a:lstStyle/>
          <a:p>
            <a:pPr algn="ctr"/>
            <a:r>
              <a:rPr lang="en-US" sz="3200" dirty="0">
                <a:latin typeface="Arial" panose="020B0604020202020204" pitchFamily="34" charset="0"/>
                <a:cs typeface="Arial" panose="020B0604020202020204" pitchFamily="34" charset="0"/>
              </a:rPr>
              <a:t>Seven amino acids are degraded to Acetyl-CoA</a:t>
            </a:r>
          </a:p>
        </p:txBody>
      </p:sp>
      <p:sp>
        <p:nvSpPr>
          <p:cNvPr id="3" name="Rectangle 2"/>
          <p:cNvSpPr/>
          <p:nvPr/>
        </p:nvSpPr>
        <p:spPr>
          <a:xfrm>
            <a:off x="5307495" y="1470991"/>
            <a:ext cx="1888435" cy="1828800"/>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548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figure_18_23"/>
          <p:cNvPicPr>
            <a:picLocks noChangeAspect="1" noChangeArrowheads="1"/>
          </p:cNvPicPr>
          <p:nvPr/>
        </p:nvPicPr>
        <p:blipFill rotWithShape="1">
          <a:blip r:embed="rId3">
            <a:extLst>
              <a:ext uri="{28A0092B-C50C-407E-A947-70E740481C1C}">
                <a14:useLocalDpi xmlns:a14="http://schemas.microsoft.com/office/drawing/2010/main" val="0"/>
              </a:ext>
            </a:extLst>
          </a:blip>
          <a:srcRect b="7215"/>
          <a:stretch/>
        </p:blipFill>
        <p:spPr bwMode="auto">
          <a:xfrm>
            <a:off x="876623" y="1520211"/>
            <a:ext cx="7251940" cy="509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628650" y="365126"/>
            <a:ext cx="7886700" cy="1325563"/>
          </a:xfrm>
        </p:spPr>
        <p:txBody>
          <a:bodyPr>
            <a:normAutofit/>
          </a:bodyPr>
          <a:lstStyle/>
          <a:p>
            <a:pPr algn="ctr"/>
            <a:r>
              <a:rPr lang="en-US" sz="3200" dirty="0">
                <a:latin typeface="Arial" panose="020B0604020202020204" pitchFamily="34" charset="0"/>
                <a:cs typeface="Arial" panose="020B0604020202020204" pitchFamily="34" charset="0"/>
              </a:rPr>
              <a:t>Catabolism of phenylalanine and tyrosine</a:t>
            </a:r>
          </a:p>
        </p:txBody>
      </p:sp>
    </p:spTree>
    <p:extLst>
      <p:ext uri="{BB962C8B-B14F-4D97-AF65-F5344CB8AC3E}">
        <p14:creationId xmlns:p14="http://schemas.microsoft.com/office/powerpoint/2010/main" val="267890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818" name="Picture 2" descr="figure_18_24"/>
          <p:cNvPicPr>
            <a:picLocks noChangeAspect="1" noChangeArrowheads="1"/>
          </p:cNvPicPr>
          <p:nvPr/>
        </p:nvPicPr>
        <p:blipFill rotWithShape="1">
          <a:blip r:embed="rId3">
            <a:extLst>
              <a:ext uri="{28A0092B-C50C-407E-A947-70E740481C1C}">
                <a14:useLocalDpi xmlns:a14="http://schemas.microsoft.com/office/drawing/2010/main" val="0"/>
              </a:ext>
            </a:extLst>
          </a:blip>
          <a:srcRect b="11865"/>
          <a:stretch/>
        </p:blipFill>
        <p:spPr bwMode="auto">
          <a:xfrm>
            <a:off x="628650" y="1690689"/>
            <a:ext cx="7886700" cy="33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0" y="520262"/>
            <a:ext cx="9144000" cy="457200"/>
          </a:xfrm>
        </p:spPr>
        <p:txBody>
          <a:bodyPr>
            <a:normAutofit fontScale="90000"/>
          </a:bodyPr>
          <a:lstStyle/>
          <a:p>
            <a:pPr algn="ctr"/>
            <a:r>
              <a:rPr lang="en-US" sz="3200" dirty="0">
                <a:latin typeface="Arial" panose="020B0604020202020204" pitchFamily="34" charset="0"/>
                <a:cs typeface="Arial" panose="020B0604020202020204" pitchFamily="34" charset="0"/>
              </a:rPr>
              <a:t>Phenylalanine hydroxylase (PAH) reaction</a:t>
            </a:r>
          </a:p>
        </p:txBody>
      </p:sp>
      <p:sp>
        <p:nvSpPr>
          <p:cNvPr id="4" name="TextBox 3"/>
          <p:cNvSpPr txBox="1"/>
          <p:nvPr/>
        </p:nvSpPr>
        <p:spPr>
          <a:xfrm>
            <a:off x="628650" y="5167991"/>
            <a:ext cx="7886700" cy="1477328"/>
          </a:xfrm>
          <a:prstGeom prst="rect">
            <a:avLst/>
          </a:prstGeom>
          <a:noFill/>
        </p:spPr>
        <p:txBody>
          <a:bodyPr wrap="square" rtlCol="0">
            <a:spAutoFit/>
          </a:bodyPr>
          <a:lstStyle/>
          <a:p>
            <a:pPr marL="342900" indent="-342900">
              <a:buFont typeface="Arial" charset="0"/>
              <a:buChar char="•"/>
            </a:pPr>
            <a:r>
              <a:rPr lang="en-US" dirty="0"/>
              <a:t>Phenylalanine hydroxylase catalyzes simultaneous hydroxylation of a substrate by an oxygen atom of O</a:t>
            </a:r>
            <a:r>
              <a:rPr lang="en-US" baseline="-25000" dirty="0"/>
              <a:t>2</a:t>
            </a:r>
            <a:r>
              <a:rPr lang="en-US" dirty="0"/>
              <a:t> and reduction of the other oxygen atom to H</a:t>
            </a:r>
            <a:r>
              <a:rPr lang="en-US" baseline="-25000" dirty="0"/>
              <a:t>2</a:t>
            </a:r>
            <a:r>
              <a:rPr lang="en-US" dirty="0"/>
              <a:t>O (monooxygenases, mixed-function oxidases).</a:t>
            </a:r>
          </a:p>
          <a:p>
            <a:pPr marL="342900" indent="-342900">
              <a:buFont typeface="Arial" charset="0"/>
              <a:buChar char="•"/>
            </a:pPr>
            <a:endParaRPr lang="en-US" dirty="0"/>
          </a:p>
          <a:p>
            <a:pPr marL="342900" indent="-342900">
              <a:buFont typeface="Arial" charset="0"/>
              <a:buChar char="•"/>
            </a:pPr>
            <a:r>
              <a:rPr lang="en-US" dirty="0"/>
              <a:t>Requires the cofactor tetrahydrobiopterin. </a:t>
            </a:r>
          </a:p>
        </p:txBody>
      </p:sp>
    </p:spTree>
    <p:extLst>
      <p:ext uri="{BB962C8B-B14F-4D97-AF65-F5344CB8AC3E}">
        <p14:creationId xmlns:p14="http://schemas.microsoft.com/office/powerpoint/2010/main" val="130046021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6571"/>
          <a:stretch/>
        </p:blipFill>
        <p:spPr>
          <a:xfrm>
            <a:off x="628650" y="2735487"/>
            <a:ext cx="3886200" cy="2723131"/>
          </a:xfrm>
        </p:spPr>
      </p:pic>
      <p:sp>
        <p:nvSpPr>
          <p:cNvPr id="5" name="Rectangle 4"/>
          <p:cNvSpPr/>
          <p:nvPr/>
        </p:nvSpPr>
        <p:spPr>
          <a:xfrm>
            <a:off x="3179378" y="3514847"/>
            <a:ext cx="470728" cy="12776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55269" y="4133216"/>
            <a:ext cx="2147105" cy="16896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Content Placeholder 2"/>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4586569" y="2085474"/>
            <a:ext cx="4485702" cy="3379923"/>
          </a:xfrm>
        </p:spPr>
      </p:pic>
      <p:pic>
        <p:nvPicPr>
          <p:cNvPr id="8" name="Picture 4" descr="figure_01_24b"/>
          <p:cNvPicPr>
            <a:picLocks noChangeAspect="1" noChangeArrowheads="1"/>
          </p:cNvPicPr>
          <p:nvPr/>
        </p:nvPicPr>
        <p:blipFill rotWithShape="1">
          <a:blip r:embed="rId5">
            <a:extLst>
              <a:ext uri="{28A0092B-C50C-407E-A947-70E740481C1C}">
                <a14:useLocalDpi xmlns:a14="http://schemas.microsoft.com/office/drawing/2010/main" val="0"/>
              </a:ext>
            </a:extLst>
          </a:blip>
          <a:srcRect r="52668" b="10916"/>
          <a:stretch/>
        </p:blipFill>
        <p:spPr bwMode="auto">
          <a:xfrm>
            <a:off x="1231951" y="365126"/>
            <a:ext cx="2770423" cy="237036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 name="Text Box 15"/>
          <p:cNvSpPr txBox="1">
            <a:spLocks noChangeArrowheads="1"/>
          </p:cNvSpPr>
          <p:nvPr/>
        </p:nvSpPr>
        <p:spPr bwMode="auto">
          <a:xfrm>
            <a:off x="6950771" y="2085474"/>
            <a:ext cx="19511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eaLnBrk="1" hangingPunct="1"/>
            <a:r>
              <a:rPr lang="en-US" altLang="zh-CN" sz="2400" b="0" dirty="0">
                <a:latin typeface="Heiti TC Light" charset="-120"/>
                <a:ea typeface="Heiti TC Light" charset="-120"/>
                <a:cs typeface="Heiti TC Light" charset="-120"/>
              </a:rPr>
              <a:t>(</a:t>
            </a:r>
            <a:r>
              <a:rPr lang="zh-CN" altLang="en-US" sz="2400" b="0" dirty="0">
                <a:latin typeface="Heiti TC Light" charset="-120"/>
                <a:ea typeface="Heiti TC Light" charset="-120"/>
                <a:cs typeface="Heiti TC Light" charset="-120"/>
              </a:rPr>
              <a:t>苯丙酮尿症</a:t>
            </a:r>
            <a:r>
              <a:rPr lang="en-US" altLang="zh-CN" sz="2400" b="0" dirty="0">
                <a:latin typeface="Heiti TC Light" charset="-120"/>
                <a:ea typeface="Heiti TC Light" charset="-120"/>
                <a:cs typeface="Heiti TC Light" charset="-120"/>
              </a:rPr>
              <a:t>)</a:t>
            </a:r>
            <a:endParaRPr lang="zh-CN" altLang="en-US" sz="2400" b="0" dirty="0">
              <a:latin typeface="Heiti TC Light" charset="-120"/>
              <a:ea typeface="Heiti TC Light" charset="-120"/>
              <a:cs typeface="Heiti TC Light" charset="-120"/>
            </a:endParaRPr>
          </a:p>
        </p:txBody>
      </p:sp>
      <p:sp>
        <p:nvSpPr>
          <p:cNvPr id="2" name="TextBox 1"/>
          <p:cNvSpPr txBox="1"/>
          <p:nvPr/>
        </p:nvSpPr>
        <p:spPr>
          <a:xfrm>
            <a:off x="571500" y="5603232"/>
            <a:ext cx="8330446" cy="1015663"/>
          </a:xfrm>
          <a:prstGeom prst="rect">
            <a:avLst/>
          </a:prstGeom>
          <a:noFill/>
        </p:spPr>
        <p:txBody>
          <a:bodyPr wrap="square" rtlCol="0">
            <a:spAutoFit/>
          </a:bodyPr>
          <a:lstStyle/>
          <a:p>
            <a:r>
              <a:rPr lang="en-US" sz="2000" dirty="0"/>
              <a:t>One of the first inheritable, and also one of the most common metabolic defects discovered in humans. </a:t>
            </a:r>
            <a:r>
              <a:rPr lang="en-US" altLang="zh-CN" sz="2000" dirty="0"/>
              <a:t>A deficit in tetrahydrobiopterin biosynthesis and/or regeneration can also result in phenylketonuria (</a:t>
            </a:r>
            <a:r>
              <a:rPr lang="en-US" altLang="zh-CN" sz="2000" dirty="0">
                <a:solidFill>
                  <a:srgbClr val="FF0000"/>
                </a:solidFill>
              </a:rPr>
              <a:t>PKU</a:t>
            </a:r>
            <a:r>
              <a:rPr lang="en-US" altLang="zh-CN" sz="2000" dirty="0"/>
              <a:t>) .</a:t>
            </a:r>
            <a:endParaRPr lang="en-US" sz="2000" dirty="0"/>
          </a:p>
        </p:txBody>
      </p:sp>
      <p:cxnSp>
        <p:nvCxnSpPr>
          <p:cNvPr id="11" name="Straight Connector 10"/>
          <p:cNvCxnSpPr>
            <a:cxnSpLocks/>
          </p:cNvCxnSpPr>
          <p:nvPr/>
        </p:nvCxnSpPr>
        <p:spPr>
          <a:xfrm>
            <a:off x="5133473" y="4475747"/>
            <a:ext cx="2261937"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485157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18_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045" y="240754"/>
            <a:ext cx="4557713" cy="655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itle 1"/>
          <p:cNvSpPr>
            <a:spLocks noGrp="1"/>
          </p:cNvSpPr>
          <p:nvPr>
            <p:ph type="title"/>
          </p:nvPr>
        </p:nvSpPr>
        <p:spPr>
          <a:xfrm>
            <a:off x="126124" y="306335"/>
            <a:ext cx="4698124" cy="3308240"/>
          </a:xfrm>
        </p:spPr>
        <p:txBody>
          <a:bodyPr>
            <a:noAutofit/>
          </a:bodyPr>
          <a:lstStyle/>
          <a:p>
            <a:pPr algn="ctr"/>
            <a:r>
              <a:rPr lang="en-US" sz="3200" dirty="0">
                <a:latin typeface="Arial" panose="020B0604020202020204" pitchFamily="34" charset="0"/>
                <a:cs typeface="Arial" panose="020B0604020202020204" pitchFamily="34" charset="0"/>
              </a:rPr>
              <a:t>Alternative catabolic pathway for phenylalanine with defective PAH reaction</a:t>
            </a:r>
          </a:p>
        </p:txBody>
      </p:sp>
    </p:spTree>
    <p:extLst>
      <p:ext uri="{BB962C8B-B14F-4D97-AF65-F5344CB8AC3E}">
        <p14:creationId xmlns:p14="http://schemas.microsoft.com/office/powerpoint/2010/main" val="20886284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9746" name="Picture 2" descr="figure_18_23"/>
          <p:cNvPicPr>
            <a:picLocks noChangeAspect="1" noChangeArrowheads="1"/>
          </p:cNvPicPr>
          <p:nvPr/>
        </p:nvPicPr>
        <p:blipFill rotWithShape="1">
          <a:blip r:embed="rId3">
            <a:extLst>
              <a:ext uri="{28A0092B-C50C-407E-A947-70E740481C1C}">
                <a14:useLocalDpi xmlns:a14="http://schemas.microsoft.com/office/drawing/2010/main" val="0"/>
              </a:ext>
            </a:extLst>
          </a:blip>
          <a:srcRect b="7215"/>
          <a:stretch/>
        </p:blipFill>
        <p:spPr bwMode="auto">
          <a:xfrm>
            <a:off x="628650" y="1690689"/>
            <a:ext cx="7251940" cy="5092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628650" y="365126"/>
            <a:ext cx="7886700" cy="1325563"/>
          </a:xfrm>
        </p:spPr>
        <p:txBody>
          <a:bodyPr>
            <a:normAutofit/>
          </a:bodyPr>
          <a:lstStyle/>
          <a:p>
            <a:pPr algn="ctr"/>
            <a:r>
              <a:rPr lang="en-US" sz="3200" dirty="0">
                <a:latin typeface="Arial" panose="020B0604020202020204" pitchFamily="34" charset="0"/>
                <a:cs typeface="Arial" panose="020B0604020202020204" pitchFamily="34" charset="0"/>
              </a:rPr>
              <a:t>Genetic defects in many phenylalanine catabolic enzymes cause diseases</a:t>
            </a:r>
          </a:p>
        </p:txBody>
      </p:sp>
      <p:sp>
        <p:nvSpPr>
          <p:cNvPr id="4" name="Text Box 18"/>
          <p:cNvSpPr txBox="1">
            <a:spLocks noChangeArrowheads="1"/>
          </p:cNvSpPr>
          <p:nvPr/>
        </p:nvSpPr>
        <p:spPr bwMode="auto">
          <a:xfrm>
            <a:off x="7504874" y="4876125"/>
            <a:ext cx="1386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eaLnBrk="1" hangingPunct="1"/>
            <a:r>
              <a:rPr lang="zh-CN" altLang="en-US" sz="1600" b="0" dirty="0">
                <a:latin typeface="Heiti TC Light" charset="-120"/>
                <a:ea typeface="Heiti TC Light" charset="-120"/>
                <a:cs typeface="Heiti TC Light" charset="-120"/>
              </a:rPr>
              <a:t>酪氨酸血症</a:t>
            </a:r>
          </a:p>
        </p:txBody>
      </p:sp>
      <p:sp>
        <p:nvSpPr>
          <p:cNvPr id="5" name="Text Box 17"/>
          <p:cNvSpPr txBox="1">
            <a:spLocks noChangeArrowheads="1"/>
          </p:cNvSpPr>
          <p:nvPr/>
        </p:nvSpPr>
        <p:spPr bwMode="auto">
          <a:xfrm>
            <a:off x="7504874" y="2740328"/>
            <a:ext cx="1386192"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eaLnBrk="1" hangingPunct="1"/>
            <a:r>
              <a:rPr lang="zh-CN" altLang="en-US" sz="1600" b="0" dirty="0">
                <a:latin typeface="Heiti TC Light" charset="-120"/>
                <a:ea typeface="Heiti TC Light" charset="-120"/>
                <a:cs typeface="Heiti TC Light" charset="-120"/>
              </a:rPr>
              <a:t>黑尿酸症</a:t>
            </a:r>
          </a:p>
        </p:txBody>
      </p:sp>
    </p:spTree>
    <p:extLst>
      <p:ext uri="{BB962C8B-B14F-4D97-AF65-F5344CB8AC3E}">
        <p14:creationId xmlns:p14="http://schemas.microsoft.com/office/powerpoint/2010/main" val="80847292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7" name="TextBox 3"/>
          <p:cNvSpPr txBox="1">
            <a:spLocks noChangeArrowheads="1"/>
          </p:cNvSpPr>
          <p:nvPr/>
        </p:nvSpPr>
        <p:spPr bwMode="auto">
          <a:xfrm>
            <a:off x="628650" y="1095904"/>
            <a:ext cx="78867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pPr marL="285750" indent="-285750">
              <a:buFont typeface="Arial" charset="0"/>
              <a:buChar char="•"/>
            </a:pPr>
            <a:r>
              <a:rPr lang="en-US" sz="1800" dirty="0" err="1">
                <a:latin typeface="+mn-lt"/>
              </a:rPr>
              <a:t>Alcaptonuria</a:t>
            </a:r>
            <a:r>
              <a:rPr lang="en-US" sz="1800" dirty="0">
                <a:latin typeface="+mn-lt"/>
              </a:rPr>
              <a:t> is a disease that results from the absence of </a:t>
            </a:r>
            <a:r>
              <a:rPr lang="en-US" sz="1800" dirty="0" err="1">
                <a:latin typeface="+mn-lt"/>
              </a:rPr>
              <a:t>homogentisate</a:t>
            </a:r>
            <a:r>
              <a:rPr lang="en-US" sz="1800" dirty="0">
                <a:latin typeface="+mn-lt"/>
              </a:rPr>
              <a:t> </a:t>
            </a:r>
            <a:r>
              <a:rPr lang="en-US" sz="1800" dirty="0" err="1">
                <a:latin typeface="+mn-lt"/>
              </a:rPr>
              <a:t>dioxidase</a:t>
            </a:r>
            <a:r>
              <a:rPr lang="en-US" sz="1800" dirty="0">
                <a:latin typeface="+mn-lt"/>
              </a:rPr>
              <a:t> (HGD).</a:t>
            </a:r>
          </a:p>
          <a:p>
            <a:pPr marL="285750" indent="-285750">
              <a:buFont typeface="Arial" charset="0"/>
              <a:buChar char="•"/>
            </a:pPr>
            <a:endParaRPr lang="en-US" sz="1800" dirty="0">
              <a:latin typeface="+mn-lt"/>
            </a:endParaRPr>
          </a:p>
          <a:p>
            <a:pPr marL="285750" indent="-285750">
              <a:buFont typeface="Arial" charset="0"/>
              <a:buChar char="•"/>
            </a:pPr>
            <a:r>
              <a:rPr lang="en-US" sz="1800" dirty="0">
                <a:latin typeface="+mn-lt"/>
              </a:rPr>
              <a:t>Early in the twentieth century, Archibald </a:t>
            </a:r>
            <a:r>
              <a:rPr lang="en-US" sz="1800" dirty="0" err="1">
                <a:latin typeface="+mn-lt"/>
              </a:rPr>
              <a:t>Garrod</a:t>
            </a:r>
            <a:r>
              <a:rPr lang="en-US" sz="1800" dirty="0">
                <a:latin typeface="+mn-lt"/>
              </a:rPr>
              <a:t>, a physician, made several observations about </a:t>
            </a:r>
            <a:r>
              <a:rPr lang="en-US" sz="1800" dirty="0" err="1">
                <a:latin typeface="+mn-lt"/>
              </a:rPr>
              <a:t>alkaptonuria</a:t>
            </a:r>
            <a:r>
              <a:rPr lang="en-US" sz="1800" dirty="0">
                <a:latin typeface="+mn-lt"/>
              </a:rPr>
              <a:t> and proceeded to proposed that the information for producing specific enzymes in humans is inherited. He observed that inherited diseases reflect a patient's inability to make a particular enzyme, which he referred to as "</a:t>
            </a:r>
            <a:r>
              <a:rPr lang="en-US" sz="1800" b="1" dirty="0">
                <a:solidFill>
                  <a:srgbClr val="FF0000"/>
                </a:solidFill>
                <a:latin typeface="+mn-lt"/>
              </a:rPr>
              <a:t>inborn errors of metabolism</a:t>
            </a:r>
            <a:r>
              <a:rPr lang="en-US" sz="1800" dirty="0">
                <a:latin typeface="+mn-lt"/>
              </a:rPr>
              <a:t>“.</a:t>
            </a:r>
          </a:p>
          <a:p>
            <a:pPr marL="285750" indent="-285750">
              <a:buFont typeface="Arial" charset="0"/>
              <a:buChar char="•"/>
            </a:pPr>
            <a:endParaRPr lang="en-US" sz="1800" dirty="0">
              <a:latin typeface="+mn-lt"/>
            </a:endParaRPr>
          </a:p>
          <a:p>
            <a:pPr marL="285750" indent="-285750">
              <a:buFont typeface="Arial" charset="0"/>
              <a:buChar char="•"/>
            </a:pPr>
            <a:r>
              <a:rPr lang="en-US" sz="1800" dirty="0" err="1">
                <a:latin typeface="+mn-lt"/>
              </a:rPr>
              <a:t>Homogentisate</a:t>
            </a:r>
            <a:r>
              <a:rPr lang="en-US" sz="1800" dirty="0">
                <a:latin typeface="+mn-lt"/>
              </a:rPr>
              <a:t> accumulates and upon excretion, turns the urine dark.</a:t>
            </a:r>
          </a:p>
          <a:p>
            <a:pPr marL="285750" indent="-285750">
              <a:buFont typeface="Arial" charset="0"/>
              <a:buChar char="•"/>
            </a:pPr>
            <a:endParaRPr lang="en-US" sz="1800" dirty="0">
              <a:latin typeface="+mn-lt"/>
            </a:endParaRPr>
          </a:p>
          <a:p>
            <a:pPr marL="285750" indent="-285750">
              <a:buFont typeface="Arial" charset="0"/>
              <a:buChar char="•"/>
            </a:pPr>
            <a:endParaRPr lang="en-US" sz="1800" dirty="0">
              <a:latin typeface="+mn-lt"/>
            </a:endParaRPr>
          </a:p>
        </p:txBody>
      </p:sp>
      <p:pic>
        <p:nvPicPr>
          <p:cNvPr id="6" name="Picture 5" descr="unnumbered_23_p705a.jpg"/>
          <p:cNvPicPr>
            <a:picLocks noChangeAspect="1"/>
          </p:cNvPicPr>
          <p:nvPr/>
        </p:nvPicPr>
        <p:blipFill rotWithShape="1">
          <a:blip r:embed="rId2"/>
          <a:srcRect b="8987"/>
          <a:stretch/>
        </p:blipFill>
        <p:spPr>
          <a:xfrm>
            <a:off x="1386099" y="4292082"/>
            <a:ext cx="2304300" cy="2418291"/>
          </a:xfrm>
          <a:prstGeom prst="rect">
            <a:avLst/>
          </a:prstGeom>
        </p:spPr>
      </p:pic>
      <p:sp>
        <p:nvSpPr>
          <p:cNvPr id="3" name="Title 2"/>
          <p:cNvSpPr>
            <a:spLocks noGrp="1"/>
          </p:cNvSpPr>
          <p:nvPr>
            <p:ph type="title"/>
          </p:nvPr>
        </p:nvSpPr>
        <p:spPr>
          <a:xfrm>
            <a:off x="2133600" y="436179"/>
            <a:ext cx="4876800" cy="457200"/>
          </a:xfrm>
        </p:spPr>
        <p:txBody>
          <a:bodyPr>
            <a:normAutofit fontScale="90000"/>
          </a:bodyPr>
          <a:lstStyle/>
          <a:p>
            <a:pPr algn="ctr"/>
            <a:r>
              <a:rPr lang="en-US" sz="3600" dirty="0" err="1">
                <a:latin typeface="Arial" panose="020B0604020202020204" pitchFamily="34" charset="0"/>
                <a:cs typeface="Arial" panose="020B0604020202020204" pitchFamily="34" charset="0"/>
              </a:rPr>
              <a:t>Alcaptonuria</a:t>
            </a:r>
            <a:endParaRPr lang="en-US" sz="3600" dirty="0">
              <a:latin typeface="Arial" panose="020B0604020202020204" pitchFamily="34" charset="0"/>
              <a:cs typeface="Arial" panose="020B0604020202020204" pitchFamily="34" charset="0"/>
            </a:endParaRPr>
          </a:p>
        </p:txBody>
      </p:sp>
      <p:pic>
        <p:nvPicPr>
          <p:cNvPr id="4" name="Picture 3"/>
          <p:cNvPicPr>
            <a:picLocks noChangeAspect="1"/>
          </p:cNvPicPr>
          <p:nvPr/>
        </p:nvPicPr>
        <p:blipFill>
          <a:blip r:embed="rId3"/>
          <a:stretch>
            <a:fillRect/>
          </a:stretch>
        </p:blipFill>
        <p:spPr>
          <a:xfrm>
            <a:off x="4968110" y="4248073"/>
            <a:ext cx="2840501" cy="2578395"/>
          </a:xfrm>
          <a:prstGeom prst="rect">
            <a:avLst/>
          </a:prstGeom>
        </p:spPr>
      </p:pic>
    </p:spTree>
    <p:extLst>
      <p:ext uri="{BB962C8B-B14F-4D97-AF65-F5344CB8AC3E}">
        <p14:creationId xmlns:p14="http://schemas.microsoft.com/office/powerpoint/2010/main" val="1593733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7698" name="Picture 2" descr="figure_18_21"/>
          <p:cNvPicPr>
            <a:picLocks noChangeAspect="1" noChangeArrowheads="1"/>
          </p:cNvPicPr>
          <p:nvPr/>
        </p:nvPicPr>
        <p:blipFill rotWithShape="1">
          <a:blip r:embed="rId3">
            <a:extLst>
              <a:ext uri="{28A0092B-C50C-407E-A947-70E740481C1C}">
                <a14:useLocalDpi xmlns:a14="http://schemas.microsoft.com/office/drawing/2010/main" val="0"/>
              </a:ext>
            </a:extLst>
          </a:blip>
          <a:srcRect b="7351"/>
          <a:stretch/>
        </p:blipFill>
        <p:spPr bwMode="auto">
          <a:xfrm>
            <a:off x="2076989" y="1328609"/>
            <a:ext cx="5881126" cy="5391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0" y="76370"/>
            <a:ext cx="9144000" cy="1325563"/>
          </a:xfrm>
        </p:spPr>
        <p:txBody>
          <a:bodyPr>
            <a:normAutofit/>
          </a:bodyPr>
          <a:lstStyle/>
          <a:p>
            <a:pPr algn="ctr"/>
            <a:r>
              <a:rPr lang="en-US" sz="3200" dirty="0">
                <a:latin typeface="Arial" panose="020B0604020202020204" pitchFamily="34" charset="0"/>
                <a:cs typeface="Arial" panose="020B0604020202020204" pitchFamily="34" charset="0"/>
              </a:rPr>
              <a:t>Catabolism of </a:t>
            </a:r>
            <a:r>
              <a:rPr lang="en-US" sz="3200" dirty="0" err="1">
                <a:latin typeface="Arial" panose="020B0604020202020204" pitchFamily="34" charset="0"/>
                <a:cs typeface="Arial" panose="020B0604020202020204" pitchFamily="34" charset="0"/>
              </a:rPr>
              <a:t>Phe</a:t>
            </a:r>
            <a:r>
              <a:rPr lang="en-US" sz="3200" dirty="0">
                <a:latin typeface="Arial" panose="020B0604020202020204" pitchFamily="34" charset="0"/>
                <a:cs typeface="Arial" panose="020B0604020202020204" pitchFamily="34" charset="0"/>
              </a:rPr>
              <a:t> and Tyr also generates fumarate</a:t>
            </a:r>
          </a:p>
        </p:txBody>
      </p:sp>
      <p:sp>
        <p:nvSpPr>
          <p:cNvPr id="3" name="Rectangle 2"/>
          <p:cNvSpPr/>
          <p:nvPr/>
        </p:nvSpPr>
        <p:spPr>
          <a:xfrm>
            <a:off x="4739147" y="3470988"/>
            <a:ext cx="1335901" cy="727788"/>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63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333375"/>
            <a:ext cx="8713787" cy="6284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figure_18_15"/>
          <p:cNvPicPr>
            <a:picLocks noChangeAspect="1" noChangeArrowheads="1"/>
          </p:cNvPicPr>
          <p:nvPr/>
        </p:nvPicPr>
        <p:blipFill rotWithShape="1">
          <a:blip r:embed="rId3">
            <a:extLst>
              <a:ext uri="{28A0092B-C50C-407E-A947-70E740481C1C}">
                <a14:useLocalDpi xmlns:a14="http://schemas.microsoft.com/office/drawing/2010/main" val="0"/>
              </a:ext>
            </a:extLst>
          </a:blip>
          <a:srcRect b="6884"/>
          <a:stretch/>
        </p:blipFill>
        <p:spPr bwMode="auto">
          <a:xfrm>
            <a:off x="799619" y="152401"/>
            <a:ext cx="7544761"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4990254" y="3505200"/>
            <a:ext cx="3354125" cy="600269"/>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p:cNvSpPr txBox="1"/>
          <p:nvPr/>
        </p:nvSpPr>
        <p:spPr>
          <a:xfrm>
            <a:off x="6794938" y="4288221"/>
            <a:ext cx="1754393" cy="646331"/>
          </a:xfrm>
          <a:prstGeom prst="rect">
            <a:avLst/>
          </a:prstGeom>
          <a:noFill/>
        </p:spPr>
        <p:txBody>
          <a:bodyPr wrap="square" rtlCol="0">
            <a:spAutoFit/>
          </a:bodyPr>
          <a:lstStyle/>
          <a:p>
            <a:r>
              <a:rPr lang="en-US" altLang="zh-CN" b="1" dirty="0">
                <a:solidFill>
                  <a:srgbClr val="FF0000"/>
                </a:solidFill>
              </a:rPr>
              <a:t>Both </a:t>
            </a:r>
            <a:r>
              <a:rPr lang="en-US" altLang="zh-CN" b="1" dirty="0" err="1">
                <a:solidFill>
                  <a:srgbClr val="FF0000"/>
                </a:solidFill>
              </a:rPr>
              <a:t>glucogenic</a:t>
            </a:r>
            <a:r>
              <a:rPr lang="en-US" altLang="zh-CN" b="1" dirty="0">
                <a:solidFill>
                  <a:srgbClr val="FF0000"/>
                </a:solidFill>
              </a:rPr>
              <a:t> and ketogenic</a:t>
            </a:r>
            <a:endParaRPr lang="zh-CN" altLang="en-US" b="1" dirty="0">
              <a:solidFill>
                <a:srgbClr val="FF0000"/>
              </a:solidFill>
            </a:endParaRPr>
          </a:p>
        </p:txBody>
      </p:sp>
    </p:spTree>
    <p:extLst>
      <p:ext uri="{BB962C8B-B14F-4D97-AF65-F5344CB8AC3E}">
        <p14:creationId xmlns:p14="http://schemas.microsoft.com/office/powerpoint/2010/main" val="21678115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descr="figure_18_22"/>
          <p:cNvPicPr>
            <a:picLocks noChangeAspect="1" noChangeArrowheads="1"/>
          </p:cNvPicPr>
          <p:nvPr/>
        </p:nvPicPr>
        <p:blipFill rotWithShape="1">
          <a:blip r:embed="rId3">
            <a:extLst>
              <a:ext uri="{28A0092B-C50C-407E-A947-70E740481C1C}">
                <a14:useLocalDpi xmlns:a14="http://schemas.microsoft.com/office/drawing/2010/main" val="0"/>
              </a:ext>
            </a:extLst>
          </a:blip>
          <a:srcRect b="7614"/>
          <a:stretch/>
        </p:blipFill>
        <p:spPr bwMode="auto">
          <a:xfrm>
            <a:off x="2016544" y="1905273"/>
            <a:ext cx="5110911" cy="4823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0" y="-1184"/>
            <a:ext cx="9144000" cy="2029681"/>
          </a:xfrm>
        </p:spPr>
        <p:txBody>
          <a:bodyPr>
            <a:noAutofit/>
          </a:bodyPr>
          <a:lstStyle/>
          <a:p>
            <a:pPr algn="ctr"/>
            <a:r>
              <a:rPr lang="en-US" sz="3200" dirty="0">
                <a:latin typeface="Arial" panose="020B0604020202020204" pitchFamily="34" charset="0"/>
                <a:cs typeface="Arial" panose="020B0604020202020204" pitchFamily="34" charset="0"/>
              </a:rPr>
              <a:t>Intermediates of tryptophan catabolism are used as precursors for the synthesis of other biomolecules</a:t>
            </a:r>
          </a:p>
        </p:txBody>
      </p:sp>
      <p:sp>
        <p:nvSpPr>
          <p:cNvPr id="4" name="Text Box 16"/>
          <p:cNvSpPr txBox="1">
            <a:spLocks noChangeArrowheads="1"/>
          </p:cNvSpPr>
          <p:nvPr/>
        </p:nvSpPr>
        <p:spPr bwMode="auto">
          <a:xfrm>
            <a:off x="1333125" y="5830319"/>
            <a:ext cx="13668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b="1">
                <a:solidFill>
                  <a:schemeClr val="tx1"/>
                </a:solidFill>
                <a:latin typeface="Symbol" charset="2"/>
                <a:ea typeface="宋体" charset="-122"/>
              </a:defRPr>
            </a:lvl1pPr>
            <a:lvl2pPr marL="742950" indent="-285750" eaLnBrk="0" hangingPunct="0">
              <a:defRPr b="1">
                <a:solidFill>
                  <a:schemeClr val="tx1"/>
                </a:solidFill>
                <a:latin typeface="Symbol" charset="2"/>
                <a:ea typeface="宋体" charset="-122"/>
              </a:defRPr>
            </a:lvl2pPr>
            <a:lvl3pPr marL="1143000" indent="-228600" eaLnBrk="0" hangingPunct="0">
              <a:defRPr b="1">
                <a:solidFill>
                  <a:schemeClr val="tx1"/>
                </a:solidFill>
                <a:latin typeface="Symbol" charset="2"/>
                <a:ea typeface="宋体" charset="-122"/>
              </a:defRPr>
            </a:lvl3pPr>
            <a:lvl4pPr marL="1600200" indent="-228600" eaLnBrk="0" hangingPunct="0">
              <a:defRPr b="1">
                <a:solidFill>
                  <a:schemeClr val="tx1"/>
                </a:solidFill>
                <a:latin typeface="Symbol" charset="2"/>
                <a:ea typeface="宋体" charset="-122"/>
              </a:defRPr>
            </a:lvl4pPr>
            <a:lvl5pPr marL="2057400" indent="-228600" eaLnBrk="0" hangingPunct="0">
              <a:defRPr b="1">
                <a:solidFill>
                  <a:schemeClr val="tx1"/>
                </a:solidFill>
                <a:latin typeface="Symbol" charset="2"/>
                <a:ea typeface="宋体" charset="-122"/>
              </a:defRPr>
            </a:lvl5pPr>
            <a:lvl6pPr marL="2514600" indent="-228600" eaLnBrk="0" fontAlgn="base" hangingPunct="0">
              <a:spcBef>
                <a:spcPct val="0"/>
              </a:spcBef>
              <a:spcAft>
                <a:spcPct val="0"/>
              </a:spcAft>
              <a:defRPr b="1">
                <a:solidFill>
                  <a:schemeClr val="tx1"/>
                </a:solidFill>
                <a:latin typeface="Symbol" charset="2"/>
                <a:ea typeface="宋体" charset="-122"/>
              </a:defRPr>
            </a:lvl6pPr>
            <a:lvl7pPr marL="2971800" indent="-228600" eaLnBrk="0" fontAlgn="base" hangingPunct="0">
              <a:spcBef>
                <a:spcPct val="0"/>
              </a:spcBef>
              <a:spcAft>
                <a:spcPct val="0"/>
              </a:spcAft>
              <a:defRPr b="1">
                <a:solidFill>
                  <a:schemeClr val="tx1"/>
                </a:solidFill>
                <a:latin typeface="Symbol" charset="2"/>
                <a:ea typeface="宋体" charset="-122"/>
              </a:defRPr>
            </a:lvl7pPr>
            <a:lvl8pPr marL="3429000" indent="-228600" eaLnBrk="0" fontAlgn="base" hangingPunct="0">
              <a:spcBef>
                <a:spcPct val="0"/>
              </a:spcBef>
              <a:spcAft>
                <a:spcPct val="0"/>
              </a:spcAft>
              <a:defRPr b="1">
                <a:solidFill>
                  <a:schemeClr val="tx1"/>
                </a:solidFill>
                <a:latin typeface="Symbol" charset="2"/>
                <a:ea typeface="宋体" charset="-122"/>
              </a:defRPr>
            </a:lvl8pPr>
            <a:lvl9pPr marL="3886200" indent="-228600" eaLnBrk="0" fontAlgn="base" hangingPunct="0">
              <a:spcBef>
                <a:spcPct val="0"/>
              </a:spcBef>
              <a:spcAft>
                <a:spcPct val="0"/>
              </a:spcAft>
              <a:defRPr b="1">
                <a:solidFill>
                  <a:schemeClr val="tx1"/>
                </a:solidFill>
                <a:latin typeface="Symbol" charset="2"/>
                <a:ea typeface="宋体" charset="-122"/>
              </a:defRPr>
            </a:lvl9pPr>
          </a:lstStyle>
          <a:p>
            <a:pPr eaLnBrk="1" hangingPunct="1"/>
            <a:r>
              <a:rPr lang="en-US" altLang="zh-CN" b="0" dirty="0">
                <a:latin typeface="Heiti TC Light" charset="-120"/>
                <a:ea typeface="Heiti TC Light" charset="-120"/>
                <a:cs typeface="Heiti TC Light" charset="-120"/>
              </a:rPr>
              <a:t>5-</a:t>
            </a:r>
            <a:r>
              <a:rPr lang="zh-CN" altLang="en-US" b="0" dirty="0">
                <a:latin typeface="Heiti TC Light" charset="-120"/>
                <a:ea typeface="Heiti TC Light" charset="-120"/>
                <a:cs typeface="Heiti TC Light" charset="-120"/>
              </a:rPr>
              <a:t>羟色胺</a:t>
            </a:r>
          </a:p>
        </p:txBody>
      </p:sp>
    </p:spTree>
    <p:extLst>
      <p:ext uri="{BB962C8B-B14F-4D97-AF65-F5344CB8AC3E}">
        <p14:creationId xmlns:p14="http://schemas.microsoft.com/office/powerpoint/2010/main" val="57337491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figure_18_15"/>
          <p:cNvPicPr>
            <a:picLocks noChangeAspect="1" noChangeArrowheads="1"/>
          </p:cNvPicPr>
          <p:nvPr/>
        </p:nvPicPr>
        <p:blipFill rotWithShape="1">
          <a:blip r:embed="rId3">
            <a:extLst>
              <a:ext uri="{28A0092B-C50C-407E-A947-70E740481C1C}">
                <a14:useLocalDpi xmlns:a14="http://schemas.microsoft.com/office/drawing/2010/main" val="0"/>
              </a:ext>
            </a:extLst>
          </a:blip>
          <a:srcRect b="6884"/>
          <a:stretch/>
        </p:blipFill>
        <p:spPr bwMode="auto">
          <a:xfrm>
            <a:off x="799619" y="152401"/>
            <a:ext cx="7544761"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4934270" y="152401"/>
            <a:ext cx="3410109" cy="1695060"/>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3925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4866" name="Picture 2" descr="figure_18_26"/>
          <p:cNvPicPr>
            <a:picLocks noChangeAspect="1" noChangeArrowheads="1"/>
          </p:cNvPicPr>
          <p:nvPr/>
        </p:nvPicPr>
        <p:blipFill rotWithShape="1">
          <a:blip r:embed="rId3">
            <a:extLst>
              <a:ext uri="{28A0092B-C50C-407E-A947-70E740481C1C}">
                <a14:useLocalDpi xmlns:a14="http://schemas.microsoft.com/office/drawing/2010/main" val="0"/>
              </a:ext>
            </a:extLst>
          </a:blip>
          <a:srcRect b="7088"/>
          <a:stretch/>
        </p:blipFill>
        <p:spPr bwMode="auto">
          <a:xfrm>
            <a:off x="1331495" y="1011832"/>
            <a:ext cx="6208294" cy="5828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a:xfrm>
            <a:off x="0" y="28242"/>
            <a:ext cx="9144000" cy="1325563"/>
          </a:xfrm>
        </p:spPr>
        <p:txBody>
          <a:bodyPr>
            <a:normAutofit/>
          </a:bodyPr>
          <a:lstStyle/>
          <a:p>
            <a:r>
              <a:rPr lang="en-US" sz="3200" dirty="0">
                <a:latin typeface="Arial" panose="020B0604020202020204" pitchFamily="34" charset="0"/>
                <a:cs typeface="Arial" panose="020B0604020202020204" pitchFamily="34" charset="0"/>
              </a:rPr>
              <a:t>Pro, Glu, </a:t>
            </a:r>
            <a:r>
              <a:rPr lang="en-US" sz="3200" dirty="0" err="1">
                <a:latin typeface="Arial" panose="020B0604020202020204" pitchFamily="34" charset="0"/>
                <a:cs typeface="Arial" panose="020B0604020202020204" pitchFamily="34" charset="0"/>
              </a:rPr>
              <a:t>Gln</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Arg</a:t>
            </a:r>
            <a:r>
              <a:rPr lang="en-US" sz="3200" dirty="0">
                <a:latin typeface="Arial" panose="020B0604020202020204" pitchFamily="34" charset="0"/>
                <a:cs typeface="Arial" panose="020B0604020202020204" pitchFamily="34" charset="0"/>
              </a:rPr>
              <a:t>, and His are converted to </a:t>
            </a:r>
            <a:r>
              <a:rPr lang="en-US" sz="3200" dirty="0">
                <a:latin typeface="Arial" panose="020B0604020202020204" pitchFamily="34" charset="0"/>
                <a:ea typeface="Symbol" charset="2"/>
                <a:cs typeface="Arial" panose="020B0604020202020204" pitchFamily="34" charset="0"/>
              </a:rPr>
              <a:t>a</a:t>
            </a:r>
            <a:r>
              <a:rPr lang="en-US" sz="3200" dirty="0">
                <a:latin typeface="Arial" panose="020B0604020202020204" pitchFamily="34" charset="0"/>
                <a:cs typeface="Arial" panose="020B0604020202020204" pitchFamily="34" charset="0"/>
              </a:rPr>
              <a:t>-KG</a:t>
            </a:r>
          </a:p>
        </p:txBody>
      </p:sp>
      <p:sp>
        <p:nvSpPr>
          <p:cNvPr id="3" name="Rectangle: Rounded Corners 2"/>
          <p:cNvSpPr/>
          <p:nvPr/>
        </p:nvSpPr>
        <p:spPr>
          <a:xfrm>
            <a:off x="4957011" y="3785937"/>
            <a:ext cx="802105" cy="1379621"/>
          </a:xfrm>
          <a:prstGeom prst="roundRect">
            <a:avLst/>
          </a:prstGeom>
          <a:solidFill>
            <a:srgbClr val="FF0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8924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figure_18_15"/>
          <p:cNvPicPr>
            <a:picLocks noChangeAspect="1" noChangeArrowheads="1"/>
          </p:cNvPicPr>
          <p:nvPr/>
        </p:nvPicPr>
        <p:blipFill rotWithShape="1">
          <a:blip r:embed="rId3">
            <a:extLst>
              <a:ext uri="{28A0092B-C50C-407E-A947-70E740481C1C}">
                <a14:useLocalDpi xmlns:a14="http://schemas.microsoft.com/office/drawing/2010/main" val="0"/>
              </a:ext>
            </a:extLst>
          </a:blip>
          <a:srcRect b="6884"/>
          <a:stretch/>
        </p:blipFill>
        <p:spPr bwMode="auto">
          <a:xfrm>
            <a:off x="799619" y="152401"/>
            <a:ext cx="7544761"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3806890" y="3508311"/>
            <a:ext cx="1175657" cy="3312367"/>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3063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28650" y="204706"/>
            <a:ext cx="7886700" cy="1325563"/>
          </a:xfrm>
        </p:spPr>
        <p:txBody>
          <a:bodyPr>
            <a:normAutofit/>
          </a:bodyPr>
          <a:lstStyle/>
          <a:p>
            <a:pPr algn="ctr"/>
            <a:r>
              <a:rPr lang="en-US" sz="3200" dirty="0">
                <a:latin typeface="Arial" panose="020B0604020202020204" pitchFamily="34" charset="0"/>
                <a:cs typeface="Arial" panose="020B0604020202020204" pitchFamily="34" charset="0"/>
              </a:rPr>
              <a:t>Asparagine and Aspartate are converted to oxaloacetate</a:t>
            </a:r>
          </a:p>
        </p:txBody>
      </p:sp>
      <p:pic>
        <p:nvPicPr>
          <p:cNvPr id="5" name="Picture 2" descr="figure_18_29"/>
          <p:cNvPicPr>
            <a:picLocks noChangeAspect="1" noChangeArrowheads="1"/>
          </p:cNvPicPr>
          <p:nvPr/>
        </p:nvPicPr>
        <p:blipFill rotWithShape="1">
          <a:blip r:embed="rId2">
            <a:extLst>
              <a:ext uri="{28A0092B-C50C-407E-A947-70E740481C1C}">
                <a14:useLocalDpi xmlns:a14="http://schemas.microsoft.com/office/drawing/2010/main" val="0"/>
              </a:ext>
            </a:extLst>
          </a:blip>
          <a:srcRect b="7351"/>
          <a:stretch/>
        </p:blipFill>
        <p:spPr bwMode="auto">
          <a:xfrm>
            <a:off x="3994748" y="1342018"/>
            <a:ext cx="3717267" cy="5395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43456307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figure_18_15"/>
          <p:cNvPicPr>
            <a:picLocks noChangeAspect="1" noChangeArrowheads="1"/>
          </p:cNvPicPr>
          <p:nvPr/>
        </p:nvPicPr>
        <p:blipFill rotWithShape="1">
          <a:blip r:embed="rId3">
            <a:extLst>
              <a:ext uri="{28A0092B-C50C-407E-A947-70E740481C1C}">
                <a14:useLocalDpi xmlns:a14="http://schemas.microsoft.com/office/drawing/2010/main" val="0"/>
              </a:ext>
            </a:extLst>
          </a:blip>
          <a:srcRect b="6884"/>
          <a:stretch/>
        </p:blipFill>
        <p:spPr bwMode="auto">
          <a:xfrm>
            <a:off x="799619" y="152401"/>
            <a:ext cx="7544761"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5262465" y="2034072"/>
            <a:ext cx="3252884" cy="1101013"/>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7012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18_27"/>
          <p:cNvPicPr>
            <a:picLocks noChangeAspect="1" noChangeArrowheads="1"/>
          </p:cNvPicPr>
          <p:nvPr/>
        </p:nvPicPr>
        <p:blipFill rotWithShape="1">
          <a:blip r:embed="rId2">
            <a:extLst>
              <a:ext uri="{28A0092B-C50C-407E-A947-70E740481C1C}">
                <a14:useLocalDpi xmlns:a14="http://schemas.microsoft.com/office/drawing/2010/main" val="0"/>
              </a:ext>
            </a:extLst>
          </a:blip>
          <a:srcRect b="7351"/>
          <a:stretch/>
        </p:blipFill>
        <p:spPr bwMode="auto">
          <a:xfrm>
            <a:off x="1891069" y="1269219"/>
            <a:ext cx="5292785" cy="5442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3404402" y="5603465"/>
            <a:ext cx="2882348" cy="1172032"/>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28650" y="159853"/>
            <a:ext cx="7886700" cy="1325563"/>
          </a:xfrm>
        </p:spPr>
        <p:txBody>
          <a:bodyPr>
            <a:normAutofit/>
          </a:bodyPr>
          <a:lstStyle/>
          <a:p>
            <a:pPr algn="ctr"/>
            <a:r>
              <a:rPr lang="en-US" sz="3200" dirty="0">
                <a:latin typeface="Arial" panose="020B0604020202020204" pitchFamily="34" charset="0"/>
                <a:cs typeface="Arial" panose="020B0604020202020204" pitchFamily="34" charset="0"/>
              </a:rPr>
              <a:t>Met, Ile, </a:t>
            </a:r>
            <a:r>
              <a:rPr lang="en-US" sz="3200" dirty="0" err="1">
                <a:latin typeface="Arial" panose="020B0604020202020204" pitchFamily="34" charset="0"/>
                <a:cs typeface="Arial" panose="020B0604020202020204" pitchFamily="34" charset="0"/>
              </a:rPr>
              <a:t>Thr</a:t>
            </a:r>
            <a:r>
              <a:rPr lang="en-US" sz="3200" dirty="0">
                <a:latin typeface="Arial" panose="020B0604020202020204" pitchFamily="34" charset="0"/>
                <a:cs typeface="Arial" panose="020B0604020202020204" pitchFamily="34" charset="0"/>
              </a:rPr>
              <a:t> and Val are converted into propionyl CoA</a:t>
            </a:r>
          </a:p>
        </p:txBody>
      </p:sp>
    </p:spTree>
    <p:extLst>
      <p:ext uri="{BB962C8B-B14F-4D97-AF65-F5344CB8AC3E}">
        <p14:creationId xmlns:p14="http://schemas.microsoft.com/office/powerpoint/2010/main" val="7539257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figure_17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50" y="149225"/>
            <a:ext cx="4176713" cy="6557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915" name="TextBox 2"/>
          <p:cNvSpPr txBox="1">
            <a:spLocks noChangeArrowheads="1"/>
          </p:cNvSpPr>
          <p:nvPr/>
        </p:nvSpPr>
        <p:spPr bwMode="auto">
          <a:xfrm>
            <a:off x="3256547" y="476250"/>
            <a:ext cx="5887453"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dirty="0">
                <a:ea typeface="宋体" panose="02010600030101010101" pitchFamily="2" charset="-122"/>
                <a:cs typeface="Arial" panose="020B0604020202020204" pitchFamily="34" charset="0"/>
              </a:rPr>
              <a:t>Complete oxidation of odd number fatty acids require 3 additional steps</a:t>
            </a:r>
          </a:p>
        </p:txBody>
      </p:sp>
      <p:pic>
        <p:nvPicPr>
          <p:cNvPr id="4" name="Picture 2" descr="figure_16_1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2363" y="2601913"/>
            <a:ext cx="3368675" cy="3068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Arc 1"/>
          <p:cNvSpPr/>
          <p:nvPr/>
        </p:nvSpPr>
        <p:spPr bwMode="auto">
          <a:xfrm rot="7446422">
            <a:off x="4029075" y="3176588"/>
            <a:ext cx="3836988" cy="2811462"/>
          </a:xfrm>
          <a:prstGeom prst="arc">
            <a:avLst/>
          </a:prstGeom>
          <a:noFill/>
          <a:ln w="25400" cap="flat" cmpd="sng" algn="ctr">
            <a:solidFill>
              <a:srgbClr val="FF0000"/>
            </a:solidFill>
            <a:prstDash val="solid"/>
            <a:round/>
            <a:headEnd type="triangle" w="med" len="med"/>
            <a:tailEnd type="none" w="med" len="med"/>
          </a:ln>
          <a:effectLst/>
          <a:extLst/>
        </p:spPr>
        <p:txBody>
          <a:bodyPr/>
          <a:lstStyle/>
          <a:p>
            <a:pPr>
              <a:defRPr/>
            </a:pPr>
            <a:endParaRPr lang="en-US"/>
          </a:p>
        </p:txBody>
      </p:sp>
    </p:spTree>
    <p:extLst>
      <p:ext uri="{BB962C8B-B14F-4D97-AF65-F5344CB8AC3E}">
        <p14:creationId xmlns:p14="http://schemas.microsoft.com/office/powerpoint/2010/main" val="235884846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26"/>
            <a:ext cx="9144000" cy="1325563"/>
          </a:xfrm>
        </p:spPr>
        <p:txBody>
          <a:bodyPr>
            <a:noAutofit/>
          </a:bodyPr>
          <a:lstStyle/>
          <a:p>
            <a:pPr algn="ctr"/>
            <a:r>
              <a:rPr lang="en-US" sz="3200" dirty="0" err="1">
                <a:latin typeface="Arial" panose="020B0604020202020204" pitchFamily="34" charset="0"/>
                <a:cs typeface="Arial" panose="020B0604020202020204" pitchFamily="34" charset="0"/>
              </a:rPr>
              <a:t>Methylmalonlyl</a:t>
            </a:r>
            <a:r>
              <a:rPr lang="en-US" sz="3200" dirty="0">
                <a:latin typeface="Arial" panose="020B0604020202020204" pitchFamily="34" charset="0"/>
                <a:cs typeface="Arial" panose="020B0604020202020204" pitchFamily="34" charset="0"/>
              </a:rPr>
              <a:t>-CoA mutase deficiency leads to </a:t>
            </a:r>
            <a:r>
              <a:rPr lang="en-US" sz="3200" dirty="0" err="1">
                <a:latin typeface="Arial" panose="020B0604020202020204" pitchFamily="34" charset="0"/>
                <a:cs typeface="Arial" panose="020B0604020202020204" pitchFamily="34" charset="0"/>
              </a:rPr>
              <a:t>Methylmalonic</a:t>
            </a:r>
            <a:r>
              <a:rPr lang="en-US" sz="3200" dirty="0">
                <a:latin typeface="Arial" panose="020B0604020202020204" pitchFamily="34" charset="0"/>
                <a:cs typeface="Arial" panose="020B0604020202020204" pitchFamily="34" charset="0"/>
              </a:rPr>
              <a:t> </a:t>
            </a:r>
            <a:r>
              <a:rPr lang="en-US" sz="3200" dirty="0" err="1">
                <a:latin typeface="Arial" panose="020B0604020202020204" pitchFamily="34" charset="0"/>
                <a:cs typeface="Arial" panose="020B0604020202020204" pitchFamily="34" charset="0"/>
              </a:rPr>
              <a:t>acidemia</a:t>
            </a:r>
            <a:r>
              <a:rPr lang="en-US" sz="3200" dirty="0">
                <a:latin typeface="Arial" panose="020B0604020202020204" pitchFamily="34" charset="0"/>
                <a:cs typeface="Arial" panose="020B0604020202020204" pitchFamily="34" charset="0"/>
              </a:rPr>
              <a:t> (MMA, </a:t>
            </a:r>
            <a:r>
              <a:rPr lang="ja-JP" altLang="en-US" sz="3200" dirty="0">
                <a:latin typeface="Arial" panose="020B0604020202020204" pitchFamily="34" charset="0"/>
                <a:ea typeface="Songti TC" charset="-120"/>
                <a:cs typeface="Arial" panose="020B0604020202020204" pitchFamily="34" charset="0"/>
              </a:rPr>
              <a:t>甲基丙二酸血症</a:t>
            </a:r>
            <a:r>
              <a:rPr lang="en-US" sz="3200" dirty="0">
                <a:latin typeface="Arial" panose="020B0604020202020204" pitchFamily="34" charset="0"/>
                <a:cs typeface="Arial" panose="020B0604020202020204" pitchFamily="34" charset="0"/>
              </a:rPr>
              <a:t>)</a:t>
            </a:r>
          </a:p>
        </p:txBody>
      </p:sp>
      <p:pic>
        <p:nvPicPr>
          <p:cNvPr id="3" name="Picture 2" descr="box_18_02_fig_01"/>
          <p:cNvPicPr>
            <a:picLocks noChangeAspect="1" noChangeArrowheads="1"/>
          </p:cNvPicPr>
          <p:nvPr/>
        </p:nvPicPr>
        <p:blipFill rotWithShape="1">
          <a:blip r:embed="rId2">
            <a:extLst>
              <a:ext uri="{28A0092B-C50C-407E-A947-70E740481C1C}">
                <a14:useLocalDpi xmlns:a14="http://schemas.microsoft.com/office/drawing/2010/main" val="0"/>
              </a:ext>
            </a:extLst>
          </a:blip>
          <a:srcRect b="12644"/>
          <a:stretch/>
        </p:blipFill>
        <p:spPr bwMode="auto">
          <a:xfrm>
            <a:off x="628650" y="2181285"/>
            <a:ext cx="7886700" cy="2864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336884" y="5535905"/>
            <a:ext cx="8518358" cy="830997"/>
          </a:xfrm>
          <a:prstGeom prst="rect">
            <a:avLst/>
          </a:prstGeom>
        </p:spPr>
        <p:txBody>
          <a:bodyPr wrap="square">
            <a:spAutoFit/>
          </a:bodyPr>
          <a:lstStyle/>
          <a:p>
            <a:r>
              <a:rPr lang="en-US" sz="2400" dirty="0">
                <a:latin typeface="Arial" panose="020B0604020202020204" pitchFamily="34" charset="0"/>
                <a:cs typeface="Arial" panose="020B0604020202020204" pitchFamily="34" charset="0"/>
              </a:rPr>
              <a:t>1 in 48,000 newborns and presents symptoms almost identical with those caused  by ethylene glycol poisoning.</a:t>
            </a:r>
          </a:p>
        </p:txBody>
      </p:sp>
    </p:spTree>
    <p:extLst>
      <p:ext uri="{BB962C8B-B14F-4D97-AF65-F5344CB8AC3E}">
        <p14:creationId xmlns:p14="http://schemas.microsoft.com/office/powerpoint/2010/main" val="17440681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Content Placeholder 12"/>
          <p:cNvPicPr>
            <a:picLocks noChangeAspect="1"/>
          </p:cNvPicPr>
          <p:nvPr/>
        </p:nvPicPr>
        <p:blipFill>
          <a:blip r:embed="rId3">
            <a:extLst>
              <a:ext uri="{28A0092B-C50C-407E-A947-70E740481C1C}">
                <a14:useLocalDpi xmlns:a14="http://schemas.microsoft.com/office/drawing/2010/main" val="0"/>
              </a:ext>
            </a:extLst>
          </a:blip>
          <a:srcRect t="-6310" b="-6310"/>
          <a:stretch>
            <a:fillRect/>
          </a:stretch>
        </p:blipFill>
        <p:spPr bwMode="auto">
          <a:xfrm>
            <a:off x="107950" y="1557338"/>
            <a:ext cx="4262438" cy="477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TextBox 1"/>
          <p:cNvSpPr txBox="1">
            <a:spLocks noChangeArrowheads="1"/>
          </p:cNvSpPr>
          <p:nvPr/>
        </p:nvSpPr>
        <p:spPr bwMode="auto">
          <a:xfrm>
            <a:off x="4572000" y="1845227"/>
            <a:ext cx="4425950" cy="1939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pPr>
            <a:r>
              <a:rPr lang="en-US" altLang="zh-CN" b="1" dirty="0">
                <a:latin typeface="Times" panose="02020603050405020304" pitchFamily="18" charset="0"/>
                <a:ea typeface="宋体" panose="02010600030101010101" pitchFamily="2" charset="-122"/>
              </a:rPr>
              <a:t>E1</a:t>
            </a:r>
            <a:r>
              <a:rPr lang="en-US" altLang="zh-CN" dirty="0">
                <a:latin typeface="Times" panose="02020603050405020304" pitchFamily="18" charset="0"/>
                <a:ea typeface="宋体" panose="02010600030101010101" pitchFamily="2" charset="-122"/>
              </a:rPr>
              <a:t>: Ubiquitin activating enzyme</a:t>
            </a:r>
          </a:p>
          <a:p>
            <a:pPr>
              <a:spcBef>
                <a:spcPct val="0"/>
              </a:spcBef>
            </a:pPr>
            <a:endParaRPr lang="en-US" altLang="zh-CN" dirty="0">
              <a:latin typeface="Times" panose="02020603050405020304" pitchFamily="18" charset="0"/>
              <a:ea typeface="宋体" panose="02010600030101010101" pitchFamily="2" charset="-122"/>
            </a:endParaRPr>
          </a:p>
          <a:p>
            <a:pPr>
              <a:spcBef>
                <a:spcPct val="0"/>
              </a:spcBef>
            </a:pPr>
            <a:r>
              <a:rPr lang="en-US" altLang="zh-CN" b="1" dirty="0">
                <a:latin typeface="Times" panose="02020603050405020304" pitchFamily="18" charset="0"/>
                <a:ea typeface="宋体" panose="02010600030101010101" pitchFamily="2" charset="-122"/>
              </a:rPr>
              <a:t>E2</a:t>
            </a:r>
            <a:r>
              <a:rPr lang="en-US" altLang="zh-CN" dirty="0">
                <a:latin typeface="Times" panose="02020603050405020304" pitchFamily="18" charset="0"/>
                <a:ea typeface="宋体" panose="02010600030101010101" pitchFamily="2" charset="-122"/>
              </a:rPr>
              <a:t>: Ubiquitin conjugating enzyme</a:t>
            </a:r>
          </a:p>
          <a:p>
            <a:pPr>
              <a:spcBef>
                <a:spcPct val="0"/>
              </a:spcBef>
            </a:pPr>
            <a:endParaRPr lang="en-US" altLang="zh-CN" dirty="0">
              <a:latin typeface="Times" panose="02020603050405020304" pitchFamily="18" charset="0"/>
              <a:ea typeface="宋体" panose="02010600030101010101" pitchFamily="2" charset="-122"/>
            </a:endParaRPr>
          </a:p>
          <a:p>
            <a:pPr>
              <a:spcBef>
                <a:spcPct val="0"/>
              </a:spcBef>
            </a:pPr>
            <a:r>
              <a:rPr lang="en-US" altLang="zh-CN" b="1" dirty="0">
                <a:latin typeface="Times" panose="02020603050405020304" pitchFamily="18" charset="0"/>
                <a:ea typeface="宋体" panose="02010600030101010101" pitchFamily="2" charset="-122"/>
              </a:rPr>
              <a:t>E3</a:t>
            </a:r>
            <a:r>
              <a:rPr lang="en-US" altLang="zh-CN" dirty="0">
                <a:latin typeface="Times" panose="02020603050405020304" pitchFamily="18" charset="0"/>
                <a:ea typeface="宋体" panose="02010600030101010101" pitchFamily="2" charset="-122"/>
              </a:rPr>
              <a:t>: Ubiquitin-Protein ligase</a:t>
            </a:r>
            <a:endParaRPr lang="zh-CN" altLang="en-US" dirty="0">
              <a:latin typeface="Times" panose="02020603050405020304" pitchFamily="18" charset="0"/>
              <a:ea typeface="宋体" panose="02010600030101010101" pitchFamily="2" charset="-122"/>
            </a:endParaRPr>
          </a:p>
        </p:txBody>
      </p:sp>
      <p:sp>
        <p:nvSpPr>
          <p:cNvPr id="11268" name="Title 1"/>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a:solidFill>
                  <a:schemeClr val="tx2"/>
                </a:solidFill>
                <a:ea typeface="宋体" panose="02010600030101010101" pitchFamily="2" charset="-122"/>
              </a:rPr>
              <a:t>Degradation of intracellular proteins by the ubiquitin-proteasome system</a:t>
            </a:r>
          </a:p>
        </p:txBody>
      </p:sp>
      <p:pic>
        <p:nvPicPr>
          <p:cNvPr id="3" name="Picture 2">
            <a:extLst>
              <a:ext uri="{FF2B5EF4-FFF2-40B4-BE49-F238E27FC236}">
                <a16:creationId xmlns:a16="http://schemas.microsoft.com/office/drawing/2014/main" id="{C985FD11-F71F-43DF-B415-45BE12784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7778" y="3785153"/>
            <a:ext cx="4092854" cy="3072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p:cNvSpPr>
            <a:spLocks noGrp="1"/>
          </p:cNvSpPr>
          <p:nvPr>
            <p:ph type="title"/>
          </p:nvPr>
        </p:nvSpPr>
        <p:spPr>
          <a:xfrm>
            <a:off x="0" y="365126"/>
            <a:ext cx="9144000" cy="1325563"/>
          </a:xfrm>
        </p:spPr>
        <p:txBody>
          <a:bodyPr>
            <a:normAutofit/>
          </a:bodyPr>
          <a:lstStyle/>
          <a:p>
            <a:pPr algn="ctr"/>
            <a:r>
              <a:rPr lang="en-US" sz="3200" dirty="0">
                <a:latin typeface="Arial" panose="020B0604020202020204" pitchFamily="34" charset="0"/>
                <a:cs typeface="Arial" panose="020B0604020202020204" pitchFamily="34" charset="0"/>
              </a:rPr>
              <a:t>Ethylene glycol is used in antifreeze applications</a:t>
            </a:r>
          </a:p>
        </p:txBody>
      </p:sp>
      <p:pic>
        <p:nvPicPr>
          <p:cNvPr id="15" name="Picture 14"/>
          <p:cNvPicPr>
            <a:picLocks noChangeAspect="1"/>
          </p:cNvPicPr>
          <p:nvPr/>
        </p:nvPicPr>
        <p:blipFill rotWithShape="1">
          <a:blip r:embed="rId2"/>
          <a:srcRect l="21887" r="20944"/>
          <a:stretch/>
        </p:blipFill>
        <p:spPr>
          <a:xfrm>
            <a:off x="3287742" y="1690689"/>
            <a:ext cx="5227608" cy="1719072"/>
          </a:xfrm>
          <a:prstGeom prst="rect">
            <a:avLst/>
          </a:prstGeom>
        </p:spPr>
      </p:pic>
      <p:pic>
        <p:nvPicPr>
          <p:cNvPr id="16" name="Picture 15"/>
          <p:cNvPicPr>
            <a:picLocks noChangeAspect="1"/>
          </p:cNvPicPr>
          <p:nvPr/>
        </p:nvPicPr>
        <p:blipFill rotWithShape="1">
          <a:blip r:embed="rId3"/>
          <a:srcRect l="21149" r="23110"/>
          <a:stretch/>
        </p:blipFill>
        <p:spPr>
          <a:xfrm>
            <a:off x="628650" y="1984346"/>
            <a:ext cx="2341476" cy="4313296"/>
          </a:xfrm>
          <a:prstGeom prst="rect">
            <a:avLst/>
          </a:prstGeom>
        </p:spPr>
      </p:pic>
      <p:sp>
        <p:nvSpPr>
          <p:cNvPr id="2" name="TextBox 1"/>
          <p:cNvSpPr txBox="1"/>
          <p:nvPr/>
        </p:nvSpPr>
        <p:spPr>
          <a:xfrm>
            <a:off x="3284376" y="3448240"/>
            <a:ext cx="5691458" cy="3170099"/>
          </a:xfrm>
          <a:prstGeom prst="rect">
            <a:avLst/>
          </a:prstGeom>
          <a:noFill/>
        </p:spPr>
        <p:txBody>
          <a:bodyPr wrap="square" rtlCol="0">
            <a:spAutoFit/>
          </a:bodyPr>
          <a:lstStyle/>
          <a:p>
            <a:pPr marL="285750" indent="-285750">
              <a:buFont typeface="Arial" charset="0"/>
              <a:buChar char="•"/>
            </a:pPr>
            <a:r>
              <a:rPr lang="en-US" sz="2000" dirty="0"/>
              <a:t>Ethylene glycol is moderately toxic, with children having been particularly at risk because of its </a:t>
            </a:r>
            <a:r>
              <a:rPr lang="en-US" sz="2000" dirty="0">
                <a:solidFill>
                  <a:srgbClr val="FF0000"/>
                </a:solidFill>
              </a:rPr>
              <a:t>sweet taste</a:t>
            </a:r>
            <a:r>
              <a:rPr lang="en-US" sz="2000" dirty="0"/>
              <a:t>.</a:t>
            </a:r>
          </a:p>
          <a:p>
            <a:pPr marL="285750" indent="-285750">
              <a:buFont typeface="Arial" charset="0"/>
              <a:buChar char="•"/>
            </a:pPr>
            <a:endParaRPr lang="en-US" sz="2000" dirty="0"/>
          </a:p>
          <a:p>
            <a:pPr marL="285750" indent="-285750">
              <a:buFont typeface="Arial" charset="0"/>
              <a:buChar char="•"/>
            </a:pPr>
            <a:r>
              <a:rPr lang="en-US" sz="2000" dirty="0"/>
              <a:t>Australia, the U.K., and seventeen U.S. states (as of 2012) require the addition of a </a:t>
            </a:r>
            <a:r>
              <a:rPr lang="en-US" sz="2000" dirty="0">
                <a:solidFill>
                  <a:srgbClr val="FF0000"/>
                </a:solidFill>
              </a:rPr>
              <a:t>bitter flavoring </a:t>
            </a:r>
            <a:r>
              <a:rPr lang="en-US" sz="2000" dirty="0"/>
              <a:t>(</a:t>
            </a:r>
            <a:r>
              <a:rPr lang="en-US" sz="2000" dirty="0" err="1"/>
              <a:t>denatonium</a:t>
            </a:r>
            <a:r>
              <a:rPr lang="en-US" sz="2000" dirty="0"/>
              <a:t> benzoate) to antifreeze; in 2012, U.S. antifreeze manufacturers agreed voluntarily to add a bitter flavoring to all antifreeze that is sold in the consumer market of the U.S.</a:t>
            </a:r>
          </a:p>
        </p:txBody>
      </p:sp>
    </p:spTree>
    <p:extLst>
      <p:ext uri="{BB962C8B-B14F-4D97-AF65-F5344CB8AC3E}">
        <p14:creationId xmlns:p14="http://schemas.microsoft.com/office/powerpoint/2010/main" val="38066336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55774" y="0"/>
            <a:ext cx="5232452" cy="6858000"/>
          </a:xfrm>
          <a:prstGeom prst="rect">
            <a:avLst/>
          </a:prstGeom>
        </p:spPr>
      </p:pic>
    </p:spTree>
    <p:extLst>
      <p:ext uri="{BB962C8B-B14F-4D97-AF65-F5344CB8AC3E}">
        <p14:creationId xmlns:p14="http://schemas.microsoft.com/office/powerpoint/2010/main" val="9133608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1314" name="Picture 2" descr="figure_18_15"/>
          <p:cNvPicPr>
            <a:picLocks noChangeAspect="1" noChangeArrowheads="1"/>
          </p:cNvPicPr>
          <p:nvPr/>
        </p:nvPicPr>
        <p:blipFill rotWithShape="1">
          <a:blip r:embed="rId3">
            <a:extLst>
              <a:ext uri="{28A0092B-C50C-407E-A947-70E740481C1C}">
                <a14:useLocalDpi xmlns:a14="http://schemas.microsoft.com/office/drawing/2010/main" val="0"/>
              </a:ext>
            </a:extLst>
          </a:blip>
          <a:srcRect b="6884"/>
          <a:stretch/>
        </p:blipFill>
        <p:spPr bwMode="auto">
          <a:xfrm>
            <a:off x="799619" y="152401"/>
            <a:ext cx="7544761" cy="6705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6918263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758"/>
            <a:ext cx="9144000" cy="1690689"/>
          </a:xfrm>
        </p:spPr>
        <p:txBody>
          <a:bodyPr>
            <a:noAutofit/>
          </a:bodyPr>
          <a:lstStyle/>
          <a:p>
            <a:pPr algn="ctr">
              <a:lnSpc>
                <a:spcPct val="100000"/>
              </a:lnSpc>
            </a:pPr>
            <a:r>
              <a:rPr lang="en-US" sz="3200" dirty="0">
                <a:latin typeface="Arial" panose="020B0604020202020204" pitchFamily="34" charset="0"/>
                <a:cs typeface="Arial" panose="020B0604020202020204" pitchFamily="34" charset="0"/>
              </a:rPr>
              <a:t>Branched-chain a-keto acid is catabolized by oxidative decarboxylation in extrahepatic tissues</a:t>
            </a:r>
          </a:p>
        </p:txBody>
      </p:sp>
      <p:pic>
        <p:nvPicPr>
          <p:cNvPr id="5" name="Picture 2" descr="figure_03_05_01"/>
          <p:cNvPicPr>
            <a:picLocks noChangeAspect="1" noChangeArrowheads="1"/>
          </p:cNvPicPr>
          <p:nvPr/>
        </p:nvPicPr>
        <p:blipFill rotWithShape="1">
          <a:blip r:embed="rId3">
            <a:extLst>
              <a:ext uri="{28A0092B-C50C-407E-A947-70E740481C1C}">
                <a14:useLocalDpi xmlns:a14="http://schemas.microsoft.com/office/drawing/2010/main" val="0"/>
              </a:ext>
            </a:extLst>
          </a:blip>
          <a:srcRect l="23263" t="44046" r="23244" b="6667"/>
          <a:stretch/>
        </p:blipFill>
        <p:spPr bwMode="auto">
          <a:xfrm>
            <a:off x="590628" y="3320698"/>
            <a:ext cx="2798225" cy="2215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5" descr="figure_03_05_01"/>
          <p:cNvPicPr>
            <a:picLocks noChangeAspect="1" noChangeArrowheads="1"/>
          </p:cNvPicPr>
          <p:nvPr/>
        </p:nvPicPr>
        <p:blipFill rotWithShape="1">
          <a:blip r:embed="rId3">
            <a:extLst>
              <a:ext uri="{28A0092B-C50C-407E-A947-70E740481C1C}">
                <a14:useLocalDpi xmlns:a14="http://schemas.microsoft.com/office/drawing/2010/main" val="0"/>
              </a:ext>
            </a:extLst>
          </a:blip>
          <a:srcRect l="73970" t="9026" b="56927"/>
          <a:stretch/>
        </p:blipFill>
        <p:spPr bwMode="auto">
          <a:xfrm>
            <a:off x="1219278" y="1742447"/>
            <a:ext cx="1361665" cy="15302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 name="Picture 2" descr="figure_18_28"/>
          <p:cNvPicPr>
            <a:picLocks noChangeAspect="1" noChangeArrowheads="1"/>
          </p:cNvPicPr>
          <p:nvPr/>
        </p:nvPicPr>
        <p:blipFill rotWithShape="1">
          <a:blip r:embed="rId4">
            <a:extLst>
              <a:ext uri="{28A0092B-C50C-407E-A947-70E740481C1C}">
                <a14:useLocalDpi xmlns:a14="http://schemas.microsoft.com/office/drawing/2010/main" val="0"/>
              </a:ext>
            </a:extLst>
          </a:blip>
          <a:srcRect l="13023" b="8179"/>
          <a:stretch/>
        </p:blipFill>
        <p:spPr bwMode="auto">
          <a:xfrm>
            <a:off x="3388853" y="1742447"/>
            <a:ext cx="5126497" cy="390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p:cNvSpPr txBox="1"/>
          <p:nvPr/>
        </p:nvSpPr>
        <p:spPr>
          <a:xfrm>
            <a:off x="628650" y="5692801"/>
            <a:ext cx="7886700"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Branched chain amino acids are oxidized in muscle, adipose tissue, and kidney. </a:t>
            </a:r>
          </a:p>
        </p:txBody>
      </p:sp>
    </p:spTree>
    <p:extLst>
      <p:ext uri="{BB962C8B-B14F-4D97-AF65-F5344CB8AC3E}">
        <p14:creationId xmlns:p14="http://schemas.microsoft.com/office/powerpoint/2010/main" val="17540493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figure_16_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388" y="2060575"/>
            <a:ext cx="8531225" cy="446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963" name="Rectangle 5"/>
          <p:cNvSpPr>
            <a:spLocks noChangeArrowheads="1"/>
          </p:cNvSpPr>
          <p:nvPr/>
        </p:nvSpPr>
        <p:spPr bwMode="auto">
          <a:xfrm>
            <a:off x="0" y="188913"/>
            <a:ext cx="914400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l-GR" altLang="zh-CN" sz="3200" dirty="0">
                <a:cs typeface="Arial" panose="020B0604020202020204" pitchFamily="34" charset="0"/>
              </a:rPr>
              <a:t>α</a:t>
            </a:r>
            <a:r>
              <a:rPr lang="en-US" altLang="zh-CN" sz="3200" dirty="0">
                <a:ea typeface="宋体" panose="02010600030101010101" pitchFamily="2" charset="-122"/>
                <a:cs typeface="Arial" panose="020B0604020202020204" pitchFamily="34" charset="0"/>
              </a:rPr>
              <a:t>-ketoglutarate dehydrogenase is similar to the pyruvate dehydrogenase and branched chain a-keto acid dehydrogenase complexes</a:t>
            </a:r>
          </a:p>
        </p:txBody>
      </p:sp>
    </p:spTree>
    <p:extLst>
      <p:ext uri="{BB962C8B-B14F-4D97-AF65-F5344CB8AC3E}">
        <p14:creationId xmlns:p14="http://schemas.microsoft.com/office/powerpoint/2010/main" val="4483790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1758"/>
            <a:ext cx="9144000" cy="1690689"/>
          </a:xfrm>
        </p:spPr>
        <p:txBody>
          <a:bodyPr>
            <a:noAutofit/>
          </a:bodyPr>
          <a:lstStyle/>
          <a:p>
            <a:pPr algn="ctr">
              <a:lnSpc>
                <a:spcPct val="100000"/>
              </a:lnSpc>
            </a:pPr>
            <a:r>
              <a:rPr lang="en-US" sz="3200" dirty="0">
                <a:latin typeface="Arial" panose="020B0604020202020204" pitchFamily="34" charset="0"/>
                <a:cs typeface="Arial" panose="020B0604020202020204" pitchFamily="34" charset="0"/>
              </a:rPr>
              <a:t>Defects in branched-chain a-keto acid dehydrogenase complex cause the m</a:t>
            </a:r>
            <a:r>
              <a:rPr lang="en-US" altLang="zh-CN" sz="3200" dirty="0">
                <a:latin typeface="Arial" panose="020B0604020202020204" pitchFamily="34" charset="0"/>
                <a:cs typeface="Arial" panose="020B0604020202020204" pitchFamily="34" charset="0"/>
              </a:rPr>
              <a:t>aple syrup urine disease </a:t>
            </a:r>
            <a:endParaRPr lang="en-US" sz="3200" dirty="0">
              <a:latin typeface="Arial" panose="020B0604020202020204" pitchFamily="34" charset="0"/>
              <a:cs typeface="Arial" panose="020B0604020202020204" pitchFamily="34" charset="0"/>
            </a:endParaRPr>
          </a:p>
        </p:txBody>
      </p:sp>
      <p:pic>
        <p:nvPicPr>
          <p:cNvPr id="5" name="Picture 2" descr="figure_03_05_01"/>
          <p:cNvPicPr>
            <a:picLocks noChangeAspect="1" noChangeArrowheads="1"/>
          </p:cNvPicPr>
          <p:nvPr/>
        </p:nvPicPr>
        <p:blipFill rotWithShape="1">
          <a:blip r:embed="rId3">
            <a:extLst>
              <a:ext uri="{28A0092B-C50C-407E-A947-70E740481C1C}">
                <a14:useLocalDpi xmlns:a14="http://schemas.microsoft.com/office/drawing/2010/main" val="0"/>
              </a:ext>
            </a:extLst>
          </a:blip>
          <a:srcRect l="23263" t="44046" r="23244" b="6667"/>
          <a:stretch/>
        </p:blipFill>
        <p:spPr bwMode="auto">
          <a:xfrm>
            <a:off x="590628" y="3320698"/>
            <a:ext cx="2798225" cy="22152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5" descr="figure_03_05_01"/>
          <p:cNvPicPr>
            <a:picLocks noChangeAspect="1" noChangeArrowheads="1"/>
          </p:cNvPicPr>
          <p:nvPr/>
        </p:nvPicPr>
        <p:blipFill rotWithShape="1">
          <a:blip r:embed="rId3">
            <a:extLst>
              <a:ext uri="{28A0092B-C50C-407E-A947-70E740481C1C}">
                <a14:useLocalDpi xmlns:a14="http://schemas.microsoft.com/office/drawing/2010/main" val="0"/>
              </a:ext>
            </a:extLst>
          </a:blip>
          <a:srcRect l="73970" t="9026" b="56927"/>
          <a:stretch/>
        </p:blipFill>
        <p:spPr bwMode="auto">
          <a:xfrm>
            <a:off x="1219278" y="1742447"/>
            <a:ext cx="1361665" cy="153027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 name="Picture 2" descr="figure_18_28"/>
          <p:cNvPicPr>
            <a:picLocks noChangeAspect="1" noChangeArrowheads="1"/>
          </p:cNvPicPr>
          <p:nvPr/>
        </p:nvPicPr>
        <p:blipFill rotWithShape="1">
          <a:blip r:embed="rId4">
            <a:extLst>
              <a:ext uri="{28A0092B-C50C-407E-A947-70E740481C1C}">
                <a14:useLocalDpi xmlns:a14="http://schemas.microsoft.com/office/drawing/2010/main" val="0"/>
              </a:ext>
            </a:extLst>
          </a:blip>
          <a:srcRect l="13023" b="8179"/>
          <a:stretch/>
        </p:blipFill>
        <p:spPr bwMode="auto">
          <a:xfrm>
            <a:off x="3388853" y="1742447"/>
            <a:ext cx="5126497" cy="3902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3" name="TextBox 2"/>
          <p:cNvSpPr txBox="1"/>
          <p:nvPr/>
        </p:nvSpPr>
        <p:spPr>
          <a:xfrm>
            <a:off x="628650" y="5692801"/>
            <a:ext cx="8242634" cy="830997"/>
          </a:xfrm>
          <a:prstGeom prst="rect">
            <a:avLst/>
          </a:prstGeom>
          <a:noFill/>
        </p:spPr>
        <p:txBody>
          <a:bodyPr wrap="square" rtlCol="0">
            <a:spAutoFit/>
          </a:bodyPr>
          <a:lstStyle/>
          <a:p>
            <a:r>
              <a:rPr lang="en-US" sz="2400" dirty="0">
                <a:latin typeface="Arial" panose="020B0604020202020204" pitchFamily="34" charset="0"/>
                <a:cs typeface="Arial" panose="020B0604020202020204" pitchFamily="34" charset="0"/>
              </a:rPr>
              <a:t>The disease is named for the presence of sweet-smelling urine, with an </a:t>
            </a:r>
            <a:r>
              <a:rPr lang="en-US" sz="2400" dirty="0">
                <a:solidFill>
                  <a:srgbClr val="FF0000"/>
                </a:solidFill>
                <a:latin typeface="Arial" panose="020B0604020202020204" pitchFamily="34" charset="0"/>
                <a:cs typeface="Arial" panose="020B0604020202020204" pitchFamily="34" charset="0"/>
              </a:rPr>
              <a:t>odor</a:t>
            </a:r>
            <a:r>
              <a:rPr lang="en-US" sz="2400" dirty="0">
                <a:latin typeface="Arial" panose="020B0604020202020204" pitchFamily="34" charset="0"/>
                <a:cs typeface="Arial" panose="020B0604020202020204" pitchFamily="34" charset="0"/>
              </a:rPr>
              <a:t> similar to that of maple syrup.</a:t>
            </a:r>
          </a:p>
        </p:txBody>
      </p:sp>
    </p:spTree>
    <p:extLst>
      <p:ext uri="{BB962C8B-B14F-4D97-AF65-F5344CB8AC3E}">
        <p14:creationId xmlns:p14="http://schemas.microsoft.com/office/powerpoint/2010/main" val="391006844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9A31BAC-F5B0-41EB-A7FF-AB58F23371CE}"/>
              </a:ext>
            </a:extLst>
          </p:cNvPr>
          <p:cNvPicPr>
            <a:picLocks noChangeAspect="1"/>
          </p:cNvPicPr>
          <p:nvPr/>
        </p:nvPicPr>
        <p:blipFill>
          <a:blip r:embed="rId2"/>
          <a:stretch>
            <a:fillRect/>
          </a:stretch>
        </p:blipFill>
        <p:spPr>
          <a:xfrm>
            <a:off x="5532895" y="2107769"/>
            <a:ext cx="2842245" cy="2842245"/>
          </a:xfrm>
          <a:prstGeom prst="rect">
            <a:avLst/>
          </a:prstGeom>
        </p:spPr>
      </p:pic>
      <p:pic>
        <p:nvPicPr>
          <p:cNvPr id="7" name="Picture 6">
            <a:extLst>
              <a:ext uri="{FF2B5EF4-FFF2-40B4-BE49-F238E27FC236}">
                <a16:creationId xmlns:a16="http://schemas.microsoft.com/office/drawing/2014/main" id="{A368C01D-258B-492E-A66C-7C37A2F49B1D}"/>
              </a:ext>
            </a:extLst>
          </p:cNvPr>
          <p:cNvPicPr>
            <a:picLocks noChangeAspect="1"/>
          </p:cNvPicPr>
          <p:nvPr/>
        </p:nvPicPr>
        <p:blipFill>
          <a:blip r:embed="rId3"/>
          <a:stretch>
            <a:fillRect/>
          </a:stretch>
        </p:blipFill>
        <p:spPr>
          <a:xfrm>
            <a:off x="540040" y="1263913"/>
            <a:ext cx="4310929" cy="4330174"/>
          </a:xfrm>
          <a:prstGeom prst="rect">
            <a:avLst/>
          </a:prstGeom>
        </p:spPr>
      </p:pic>
    </p:spTree>
    <p:extLst>
      <p:ext uri="{BB962C8B-B14F-4D97-AF65-F5344CB8AC3E}">
        <p14:creationId xmlns:p14="http://schemas.microsoft.com/office/powerpoint/2010/main" val="334522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9505"/>
            <a:ext cx="9144000" cy="457200"/>
          </a:xfrm>
        </p:spPr>
        <p:txBody>
          <a:bodyPr>
            <a:normAutofit fontScale="90000"/>
          </a:bodyPr>
          <a:lstStyle/>
          <a:p>
            <a:pPr algn="ctr"/>
            <a:r>
              <a:rPr lang="en-US" altLang="zh-CN" sz="3200" dirty="0">
                <a:latin typeface="Arial" panose="020B0604020202020204" pitchFamily="34" charset="0"/>
                <a:cs typeface="Arial" panose="020B0604020202020204" pitchFamily="34" charset="0"/>
              </a:rPr>
              <a:t>Key aspects of amino acid catabolism</a:t>
            </a:r>
            <a:endParaRPr lang="zh-CN" altLang="en-US" sz="3200" dirty="0">
              <a:latin typeface="Arial" panose="020B0604020202020204" pitchFamily="34" charset="0"/>
              <a:cs typeface="Arial" panose="020B0604020202020204" pitchFamily="34" charset="0"/>
            </a:endParaRPr>
          </a:p>
        </p:txBody>
      </p:sp>
      <p:sp>
        <p:nvSpPr>
          <p:cNvPr id="3" name="Content Placeholder 2"/>
          <p:cNvSpPr>
            <a:spLocks noGrp="1"/>
          </p:cNvSpPr>
          <p:nvPr>
            <p:ph idx="1"/>
          </p:nvPr>
        </p:nvSpPr>
        <p:spPr>
          <a:xfrm>
            <a:off x="628650" y="1986455"/>
            <a:ext cx="7886700" cy="4222040"/>
          </a:xfrm>
        </p:spPr>
        <p:txBody>
          <a:bodyPr>
            <a:normAutofit/>
          </a:bodyPr>
          <a:lstStyle/>
          <a:p>
            <a:r>
              <a:rPr lang="en-US" altLang="zh-CN" dirty="0"/>
              <a:t>Glucogenic: catabolism of glycine, glutamine/glutamate, asparagine/aspartate</a:t>
            </a:r>
          </a:p>
          <a:p>
            <a:pPr marL="0" indent="0">
              <a:buNone/>
            </a:pPr>
            <a:endParaRPr lang="en-US" altLang="zh-CN" dirty="0"/>
          </a:p>
          <a:p>
            <a:r>
              <a:rPr lang="en-US" altLang="zh-CN" dirty="0" err="1"/>
              <a:t>Glucogenic</a:t>
            </a:r>
            <a:r>
              <a:rPr lang="en-US" altLang="zh-CN" dirty="0"/>
              <a:t> and ketogenic: phenylalanine and tyrosine</a:t>
            </a:r>
          </a:p>
          <a:p>
            <a:endParaRPr lang="en-US" altLang="zh-CN" dirty="0"/>
          </a:p>
          <a:p>
            <a:r>
              <a:rPr lang="en-US" altLang="zh-CN" dirty="0"/>
              <a:t>One carbon transfer reactions, methionine metabolism (SAM cycle)</a:t>
            </a:r>
          </a:p>
          <a:p>
            <a:endParaRPr lang="en-US" altLang="zh-CN" dirty="0"/>
          </a:p>
          <a:p>
            <a:r>
              <a:rPr lang="en-US" altLang="zh-CN" dirty="0"/>
              <a:t>Branched chain amino acids</a:t>
            </a:r>
            <a:endParaRPr lang="zh-CN" altLang="en-US" dirty="0"/>
          </a:p>
        </p:txBody>
      </p:sp>
    </p:spTree>
    <p:extLst>
      <p:ext uri="{BB962C8B-B14F-4D97-AF65-F5344CB8AC3E}">
        <p14:creationId xmlns:p14="http://schemas.microsoft.com/office/powerpoint/2010/main" val="471137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Content Placeholder 16"/>
          <p:cNvPicPr>
            <a:picLocks noChangeAspect="1"/>
          </p:cNvPicPr>
          <p:nvPr/>
        </p:nvPicPr>
        <p:blipFill>
          <a:blip r:embed="rId2">
            <a:extLst>
              <a:ext uri="{28A0092B-C50C-407E-A947-70E740481C1C}">
                <a14:useLocalDpi xmlns:a14="http://schemas.microsoft.com/office/drawing/2010/main" val="0"/>
              </a:ext>
            </a:extLst>
          </a:blip>
          <a:srcRect t="-4321" b="-4321"/>
          <a:stretch>
            <a:fillRect/>
          </a:stretch>
        </p:blipFill>
        <p:spPr bwMode="auto">
          <a:xfrm>
            <a:off x="5887204" y="2185829"/>
            <a:ext cx="3225800" cy="361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39" name="Picture 2"/>
          <p:cNvPicPr>
            <a:picLocks noChangeAspect="1"/>
          </p:cNvPicPr>
          <p:nvPr/>
        </p:nvPicPr>
        <p:blipFill>
          <a:blip r:embed="rId3">
            <a:extLst>
              <a:ext uri="{28A0092B-C50C-407E-A947-70E740481C1C}">
                <a14:useLocalDpi xmlns:a14="http://schemas.microsoft.com/office/drawing/2010/main" val="0"/>
              </a:ext>
            </a:extLst>
          </a:blip>
          <a:srcRect r="13844"/>
          <a:stretch>
            <a:fillRect/>
          </a:stretch>
        </p:blipFill>
        <p:spPr bwMode="auto">
          <a:xfrm>
            <a:off x="84138" y="1662113"/>
            <a:ext cx="5640387" cy="490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itle 1"/>
          <p:cNvSpPr txBox="1">
            <a:spLocks/>
          </p:cNvSpPr>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defRPr sz="24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pPr>
            <a:r>
              <a:rPr lang="en-US" altLang="zh-CN" sz="3200" dirty="0">
                <a:solidFill>
                  <a:schemeClr val="tx2"/>
                </a:solidFill>
                <a:ea typeface="宋体" panose="02010600030101010101" pitchFamily="2" charset="-122"/>
              </a:rPr>
              <a:t>Endo-lysosome also mediates protein degradation and recycling</a:t>
            </a:r>
          </a:p>
        </p:txBody>
      </p:sp>
      <p:sp>
        <p:nvSpPr>
          <p:cNvPr id="2" name="TextBox 1"/>
          <p:cNvSpPr txBox="1"/>
          <p:nvPr/>
        </p:nvSpPr>
        <p:spPr>
          <a:xfrm>
            <a:off x="6156845" y="5690542"/>
            <a:ext cx="2748509" cy="461665"/>
          </a:xfrm>
          <a:prstGeom prst="rect">
            <a:avLst/>
          </a:prstGeom>
          <a:noFill/>
        </p:spPr>
        <p:txBody>
          <a:bodyPr wrap="none" rtlCol="0">
            <a:spAutoFit/>
          </a:bodyPr>
          <a:lstStyle/>
          <a:p>
            <a:r>
              <a:rPr lang="en-US" altLang="zh-CN" dirty="0"/>
              <a:t>Lysosome under EM</a:t>
            </a:r>
            <a:endParaRPr lang="zh-CN" altLang="en-US" dirty="0"/>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altLang="zh-CN" sz="2400" b="0" i="0" u="none" strike="noStrike" cap="none" normalizeH="0" baseline="0" smtClean="0">
            <a:ln>
              <a:noFill/>
            </a:ln>
            <a:solidFill>
              <a:schemeClr val="tx1"/>
            </a:solidFill>
            <a:effectLst/>
            <a:latin typeface="Times" panose="02020603050405020304" pitchFamily="18"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themeOverride>
</file>

<file path=docProps/app.xml><?xml version="1.0" encoding="utf-8"?>
<Properties xmlns="http://schemas.openxmlformats.org/officeDocument/2006/extended-properties" xmlns:vt="http://schemas.openxmlformats.org/officeDocument/2006/docPropsVTypes">
  <TotalTime>0</TotalTime>
  <Words>1912</Words>
  <Application>Microsoft Office PowerPoint</Application>
  <PresentationFormat>全屏显示(4:3)</PresentationFormat>
  <Paragraphs>297</Paragraphs>
  <Slides>87</Slides>
  <Notes>48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87</vt:i4>
      </vt:variant>
    </vt:vector>
  </HeadingPairs>
  <TitlesOfParts>
    <vt:vector size="95" baseType="lpstr">
      <vt:lpstr>Heiti TC Light</vt:lpstr>
      <vt:lpstr>华文新魏</vt:lpstr>
      <vt:lpstr>Arial</vt:lpstr>
      <vt:lpstr>Calibri</vt:lpstr>
      <vt:lpstr>Symbol</vt:lpstr>
      <vt:lpstr>Times</vt:lpstr>
      <vt:lpstr>Wingdings</vt:lpstr>
      <vt:lpstr>Blank Presentation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Different aminotransferases differ in their substrate preference</vt:lpstr>
      <vt:lpstr>PowerPoint 演示文稿</vt:lpstr>
      <vt:lpstr>PowerPoint 演示文稿</vt:lpstr>
      <vt:lpstr>PowerPoint 演示文稿</vt:lpstr>
      <vt:lpstr>PowerPoint 演示文稿</vt:lpstr>
      <vt:lpstr>Glucose-alanine cycle brings both carbon and nitrogen from muscle to liver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Cofactors important in one-carbon transfer reactions</vt:lpstr>
      <vt:lpstr>PowerPoint 演示文稿</vt:lpstr>
      <vt:lpstr>PowerPoint 演示文稿</vt:lpstr>
      <vt:lpstr>Tetrahydrofolate can transfer one-carbon units in 3 oxidation states</vt:lpstr>
      <vt:lpstr>Tetrahydrofolate can transfer one-carbon units in a variety of oxidation states</vt:lpstr>
      <vt:lpstr>Antibiotics targeting bacterial tetrahydrofolate synthesis</vt:lpstr>
      <vt:lpstr>Dihydrofolate (DHF) is from folic acid (vitamin B9) and is converted to tetrahydrofolate (THF) by dihydrofolate reductase (DHFR)</vt:lpstr>
      <vt:lpstr>Methotrexate inhibits dihydrofolate reductase (DHFR) to inhibit the synthesis of DNA in chemotherapy</vt:lpstr>
      <vt:lpstr>Synthesis of methionine and adoMet in an activated methyl cycle</vt:lpstr>
      <vt:lpstr>PowerPoint 演示文稿</vt:lpstr>
      <vt:lpstr>Carbon skeletons of degraded amino acids emerge as major metabolic intermediates</vt:lpstr>
      <vt:lpstr>PowerPoint 演示文稿</vt:lpstr>
      <vt:lpstr>Six amino acids are degraded to pyruvate</vt:lpstr>
      <vt:lpstr>Serine is converted into pyruvate by the action of serine dehydratase</vt:lpstr>
      <vt:lpstr>Glycine is degraded via 3 pathways, one of which leads to pyruvate</vt:lpstr>
      <vt:lpstr>Glycine cleavage enzyme (glycine synthase) degrades glycine to CO2 and NH4+</vt:lpstr>
      <vt:lpstr>Glycine can also be converted to glyoxylate</vt:lpstr>
      <vt:lpstr>Calcium oxalate crystals in the urine</vt:lpstr>
      <vt:lpstr>Catabolic pathways for Ala, Gly, Ser, Cys, Thr, and Trp</vt:lpstr>
      <vt:lpstr>PowerPoint 演示文稿</vt:lpstr>
      <vt:lpstr>Seven amino acids are degraded to Acetyl-CoA</vt:lpstr>
      <vt:lpstr>Catabolism of phenylalanine and tyrosine</vt:lpstr>
      <vt:lpstr>Phenylalanine hydroxylase (PAH) reaction</vt:lpstr>
      <vt:lpstr>PowerPoint 演示文稿</vt:lpstr>
      <vt:lpstr>Alternative catabolic pathway for phenylalanine with defective PAH reaction</vt:lpstr>
      <vt:lpstr>Genetic defects in many phenylalanine catabolic enzymes cause diseases</vt:lpstr>
      <vt:lpstr>Alcaptonuria</vt:lpstr>
      <vt:lpstr>Catabolism of Phe and Tyr also generates fumarate</vt:lpstr>
      <vt:lpstr>PowerPoint 演示文稿</vt:lpstr>
      <vt:lpstr>Intermediates of tryptophan catabolism are used as precursors for the synthesis of other biomolecules</vt:lpstr>
      <vt:lpstr>PowerPoint 演示文稿</vt:lpstr>
      <vt:lpstr>Pro, Glu, Gln, Arg, and His are converted to a-KG</vt:lpstr>
      <vt:lpstr>PowerPoint 演示文稿</vt:lpstr>
      <vt:lpstr>Asparagine and Aspartate are converted to oxaloacetate</vt:lpstr>
      <vt:lpstr>PowerPoint 演示文稿</vt:lpstr>
      <vt:lpstr>Met, Ile, Thr and Val are converted into propionyl CoA</vt:lpstr>
      <vt:lpstr>PowerPoint 演示文稿</vt:lpstr>
      <vt:lpstr>Methylmalonlyl-CoA mutase deficiency leads to Methylmalonic acidemia (MMA, 甲基丙二酸血症)</vt:lpstr>
      <vt:lpstr>Ethylene glycol is used in antifreeze applications</vt:lpstr>
      <vt:lpstr>PowerPoint 演示文稿</vt:lpstr>
      <vt:lpstr>PowerPoint 演示文稿</vt:lpstr>
      <vt:lpstr>Branched-chain a-keto acid is catabolized by oxidative decarboxylation in extrahepatic tissues</vt:lpstr>
      <vt:lpstr>PowerPoint 演示文稿</vt:lpstr>
      <vt:lpstr>Defects in branched-chain a-keto acid dehydrogenase complex cause the maple syrup urine disease </vt:lpstr>
      <vt:lpstr>PowerPoint 演示文稿</vt:lpstr>
      <vt:lpstr>Key aspects of amino acid catabolism</vt:lpstr>
    </vt:vector>
  </TitlesOfParts>
  <Manager>Sumanas, Inc.</Manager>
  <Company>W. H. Freeman &amp; Company</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Lehninger Principles of Biochemistry</dc:title>
  <dc:subject/>
  <dc:creator>Nelson and Cox</dc:creator>
  <cp:keywords/>
  <dc:description/>
  <cp:lastModifiedBy>Xiao-Wei Xiao-Wei</cp:lastModifiedBy>
  <cp:revision>174</cp:revision>
  <dcterms:created xsi:type="dcterms:W3CDTF">2002-12-24T01:08:46Z</dcterms:created>
  <dcterms:modified xsi:type="dcterms:W3CDTF">2019-05-23T09:29:44Z</dcterms:modified>
  <cp:category/>
</cp:coreProperties>
</file>